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1" r:id="rId13"/>
    <p:sldId id="269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70" r:id="rId31"/>
    <p:sldId id="288" r:id="rId32"/>
    <p:sldId id="289" r:id="rId33"/>
    <p:sldId id="290" r:id="rId34"/>
    <p:sldId id="292" r:id="rId35"/>
    <p:sldId id="293" r:id="rId36"/>
    <p:sldId id="294" r:id="rId37"/>
    <p:sldId id="291" r:id="rId38"/>
    <p:sldId id="268" r:id="rId39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35BBC1-B9AD-4824-9F04-173F71C3A252}" v="2206" dt="2024-06-18T17:45:41.933"/>
    <p1510:client id="{C19C2A81-DA6F-4091-A965-B7883E1E934E}" v="25" dt="2024-06-18T17:49:45.5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r-HR"/>
              <a:t>Uredite stil naslova matrice</a:t>
            </a:r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Uredite stil podnaslova matrice</a:t>
            </a:r>
          </a:p>
        </p:txBody>
      </p:sp>
      <p:sp>
        <p:nvSpPr>
          <p:cNvPr id="4" name="Rezervirano mjesto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5" name="Rezervirano mjesto podnožj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765679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Uredite stil naslova matrice</a:t>
            </a:r>
          </a:p>
        </p:txBody>
      </p:sp>
      <p:sp>
        <p:nvSpPr>
          <p:cNvPr id="3" name="Rezervirano mjesto okomitog teksta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</a:p>
        </p:txBody>
      </p:sp>
      <p:sp>
        <p:nvSpPr>
          <p:cNvPr id="4" name="Rezervirano mjesto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5" name="Rezervirano mjesto podnožj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20972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komiti naslov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r-HR"/>
              <a:t>Uredite stil naslova matrice</a:t>
            </a:r>
          </a:p>
        </p:txBody>
      </p:sp>
      <p:sp>
        <p:nvSpPr>
          <p:cNvPr id="3" name="Rezervirano mjesto okomitog teksta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</a:p>
        </p:txBody>
      </p:sp>
      <p:sp>
        <p:nvSpPr>
          <p:cNvPr id="4" name="Rezervirano mjesto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5" name="Rezervirano mjesto podnožj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757600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Uredite stil naslova matrice</a:t>
            </a:r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</a:p>
        </p:txBody>
      </p:sp>
      <p:sp>
        <p:nvSpPr>
          <p:cNvPr id="4" name="Rezervirano mjesto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5" name="Rezervirano mjesto podnožj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39703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odjelj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r-HR"/>
              <a:t>Uredite stil naslova matrice</a:t>
            </a:r>
          </a:p>
        </p:txBody>
      </p:sp>
      <p:sp>
        <p:nvSpPr>
          <p:cNvPr id="3" name="Rezervirano mjesto teksta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4" name="Rezervirano mjesto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5" name="Rezervirano mjesto podnožj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188215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Uredite stil naslova matrice</a:t>
            </a:r>
          </a:p>
        </p:txBody>
      </p:sp>
      <p:sp>
        <p:nvSpPr>
          <p:cNvPr id="3" name="Rezervirano mjesto sadržaja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</a:p>
        </p:txBody>
      </p:sp>
      <p:sp>
        <p:nvSpPr>
          <p:cNvPr id="4" name="Rezervirano mjesto sadržaja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</a:p>
        </p:txBody>
      </p:sp>
      <p:sp>
        <p:nvSpPr>
          <p:cNvPr id="5" name="Rezervirano mjesto datum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293178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r-HR"/>
              <a:t>Uredite stil naslova matrice</a:t>
            </a:r>
          </a:p>
        </p:txBody>
      </p:sp>
      <p:sp>
        <p:nvSpPr>
          <p:cNvPr id="3" name="Rezervirano mjesto teksta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4" name="Rezervirano mjesto sadržaja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</a:p>
        </p:txBody>
      </p:sp>
      <p:sp>
        <p:nvSpPr>
          <p:cNvPr id="5" name="Rezervirano mjesto teksta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6" name="Rezervirano mjesto sadržaja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</a:p>
        </p:txBody>
      </p:sp>
      <p:sp>
        <p:nvSpPr>
          <p:cNvPr id="7" name="Rezervirano mjesto datum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8" name="Rezervirano mjesto podnožj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Rezervirano mjesto broja slajd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74807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Uredite stil naslova matrice</a:t>
            </a:r>
          </a:p>
        </p:txBody>
      </p:sp>
      <p:sp>
        <p:nvSpPr>
          <p:cNvPr id="3" name="Rezervirano mjesto datum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4" name="Rezervirano mjesto podnožj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Rezervirano mjesto broja slajd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39718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datum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3" name="Rezervirano mjesto podnožj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37950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Uredite stil naslova matrice</a:t>
            </a:r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</a:p>
        </p:txBody>
      </p:sp>
      <p:sp>
        <p:nvSpPr>
          <p:cNvPr id="4" name="Rezervirano mjesto teksta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5" name="Rezervirano mjesto datum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178566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Uredite stil naslova matrice</a:t>
            </a:r>
          </a:p>
        </p:txBody>
      </p:sp>
      <p:sp>
        <p:nvSpPr>
          <p:cNvPr id="3" name="Rezervirano mjesto slik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Rezervirano mjesto teksta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5" name="Rezervirano mjesto datum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12090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naslova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Uredite stil naslova matrice</a:t>
            </a:r>
          </a:p>
        </p:txBody>
      </p:sp>
      <p:sp>
        <p:nvSpPr>
          <p:cNvPr id="3" name="Rezervirano mjesto teksta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</a:p>
        </p:txBody>
      </p:sp>
      <p:sp>
        <p:nvSpPr>
          <p:cNvPr id="4" name="Rezervirano mjesto datum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71FB43-724D-437A-A5E8-1D673BA80D2D}" type="datetimeFigureOut">
              <a:rPr lang="hr-HR" smtClean="0"/>
              <a:t>18.6.2024.</a:t>
            </a:fld>
            <a:endParaRPr lang="hr-HR"/>
          </a:p>
        </p:txBody>
      </p:sp>
      <p:sp>
        <p:nvSpPr>
          <p:cNvPr id="5" name="Rezervirano mjesto podnožj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Rezervirano mjesto broja slajd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85251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316303" y="2373194"/>
            <a:ext cx="10826150" cy="1050506"/>
          </a:xfrm>
        </p:spPr>
        <p:txBody>
          <a:bodyPr>
            <a:normAutofit/>
          </a:bodyPr>
          <a:lstStyle/>
          <a:p>
            <a:r>
              <a:rPr lang="hr-HR" sz="3000" dirty="0" err="1">
                <a:solidFill>
                  <a:schemeClr val="bg1"/>
                </a:solidFill>
                <a:latin typeface="Oswald"/>
                <a:cs typeface="Arial"/>
              </a:rPr>
              <a:t>Exploratory</a:t>
            </a:r>
            <a:r>
              <a:rPr lang="hr-HR" sz="3000" dirty="0">
                <a:solidFill>
                  <a:schemeClr val="bg1"/>
                </a:solidFill>
                <a:latin typeface="Oswald"/>
                <a:cs typeface="Arial"/>
              </a:rPr>
              <a:t> Data </a:t>
            </a:r>
            <a:r>
              <a:rPr lang="hr-HR" sz="3000" dirty="0" err="1">
                <a:solidFill>
                  <a:schemeClr val="bg1"/>
                </a:solidFill>
                <a:latin typeface="Oswald"/>
                <a:cs typeface="Arial"/>
              </a:rPr>
              <a:t>Analysis</a:t>
            </a:r>
            <a:r>
              <a:rPr lang="hr-HR" sz="3000" dirty="0">
                <a:solidFill>
                  <a:schemeClr val="bg1"/>
                </a:solidFill>
                <a:latin typeface="Oswald"/>
                <a:cs typeface="Arial"/>
              </a:rPr>
              <a:t> on Amazon Fine </a:t>
            </a:r>
            <a:r>
              <a:rPr lang="hr-HR" sz="3000" dirty="0" err="1">
                <a:solidFill>
                  <a:schemeClr val="bg1"/>
                </a:solidFill>
                <a:latin typeface="Oswald"/>
                <a:cs typeface="Arial"/>
              </a:rPr>
              <a:t>Food</a:t>
            </a:r>
            <a:r>
              <a:rPr lang="hr-HR" sz="3000" dirty="0">
                <a:solidFill>
                  <a:schemeClr val="bg1"/>
                </a:solidFill>
                <a:latin typeface="Oswald"/>
                <a:cs typeface="Arial"/>
              </a:rPr>
              <a:t> </a:t>
            </a:r>
            <a:r>
              <a:rPr lang="hr-HR" sz="3000" dirty="0" err="1">
                <a:solidFill>
                  <a:schemeClr val="bg1"/>
                </a:solidFill>
                <a:latin typeface="Oswald"/>
                <a:cs typeface="Arial"/>
              </a:rPr>
              <a:t>Reviews</a:t>
            </a:r>
            <a:endParaRPr lang="sr-Latn-RS" sz="3000">
              <a:solidFill>
                <a:schemeClr val="bg1"/>
              </a:solidFill>
              <a:latin typeface="Oswald"/>
              <a:cs typeface="Arial"/>
            </a:endParaRPr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6EE16A08-24B4-3909-7661-11946D92A148}"/>
              </a:ext>
            </a:extLst>
          </p:cNvPr>
          <p:cNvSpPr txBox="1"/>
          <p:nvPr/>
        </p:nvSpPr>
        <p:spPr>
          <a:xfrm>
            <a:off x="466326" y="1509934"/>
            <a:ext cx="318052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sz="2000" dirty="0">
                <a:solidFill>
                  <a:schemeClr val="bg1"/>
                </a:solidFill>
                <a:latin typeface="Oswald"/>
                <a:cs typeface="Arial"/>
              </a:rPr>
              <a:t>Data </a:t>
            </a:r>
            <a:r>
              <a:rPr lang="hr-HR" sz="2000" err="1">
                <a:solidFill>
                  <a:schemeClr val="bg1"/>
                </a:solidFill>
                <a:latin typeface="Oswald"/>
                <a:cs typeface="Arial"/>
              </a:rPr>
              <a:t>Mining</a:t>
            </a:r>
            <a:r>
              <a:rPr lang="hr-HR" sz="2000" dirty="0">
                <a:solidFill>
                  <a:schemeClr val="bg1"/>
                </a:solidFill>
                <a:latin typeface="Oswald"/>
                <a:cs typeface="Arial"/>
              </a:rPr>
              <a:t> Project</a:t>
            </a:r>
            <a:endParaRPr lang="sr-Latn-RS" sz="2000">
              <a:solidFill>
                <a:schemeClr val="bg1"/>
              </a:solidFill>
              <a:latin typeface="Oswald"/>
              <a:cs typeface="Arial"/>
            </a:endParaRPr>
          </a:p>
        </p:txBody>
      </p:sp>
      <p:sp>
        <p:nvSpPr>
          <p:cNvPr id="5" name="TekstniOkvir 4">
            <a:extLst>
              <a:ext uri="{FF2B5EF4-FFF2-40B4-BE49-F238E27FC236}">
                <a16:creationId xmlns:a16="http://schemas.microsoft.com/office/drawing/2014/main" id="{5DD9F0EC-E429-B5FA-A1C7-F6376E245650}"/>
              </a:ext>
            </a:extLst>
          </p:cNvPr>
          <p:cNvSpPr txBox="1"/>
          <p:nvPr/>
        </p:nvSpPr>
        <p:spPr>
          <a:xfrm>
            <a:off x="464763" y="5207729"/>
            <a:ext cx="410817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sz="2000" dirty="0">
                <a:solidFill>
                  <a:schemeClr val="bg1"/>
                </a:solidFill>
                <a:latin typeface="Oswald"/>
                <a:cs typeface="Arial"/>
              </a:rPr>
              <a:t>Student : </a:t>
            </a:r>
            <a:r>
              <a:rPr lang="hr-HR" sz="2000" err="1">
                <a:solidFill>
                  <a:schemeClr val="bg1"/>
                </a:solidFill>
                <a:latin typeface="Oswald"/>
                <a:cs typeface="Arial"/>
              </a:rPr>
              <a:t>Eman</a:t>
            </a:r>
            <a:r>
              <a:rPr lang="hr-HR" sz="2000" dirty="0">
                <a:solidFill>
                  <a:schemeClr val="bg1"/>
                </a:solidFill>
                <a:latin typeface="Oswald"/>
                <a:cs typeface="Arial"/>
              </a:rPr>
              <a:t> </a:t>
            </a:r>
            <a:r>
              <a:rPr lang="hr-HR" sz="2000" err="1">
                <a:solidFill>
                  <a:schemeClr val="bg1"/>
                </a:solidFill>
                <a:latin typeface="Oswald"/>
                <a:cs typeface="Arial"/>
              </a:rPr>
              <a:t>Hrustemović</a:t>
            </a:r>
            <a:endParaRPr lang="hr-HR" sz="2000">
              <a:solidFill>
                <a:schemeClr val="bg1"/>
              </a:solidFill>
              <a:latin typeface="Oswald"/>
              <a:cs typeface="Arial"/>
            </a:endParaRP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522BBF9C-FDB1-9C52-4ACD-B50E378108DD}"/>
              </a:ext>
            </a:extLst>
          </p:cNvPr>
          <p:cNvSpPr txBox="1"/>
          <p:nvPr/>
        </p:nvSpPr>
        <p:spPr>
          <a:xfrm>
            <a:off x="464762" y="5897842"/>
            <a:ext cx="4654512" cy="7222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sz="2000" dirty="0" err="1">
                <a:solidFill>
                  <a:schemeClr val="bg1"/>
                </a:solidFill>
                <a:latin typeface="Oswald"/>
                <a:cs typeface="Arial"/>
              </a:rPr>
              <a:t>Professors</a:t>
            </a:r>
            <a:r>
              <a:rPr lang="hr-HR" sz="2000" dirty="0">
                <a:solidFill>
                  <a:schemeClr val="bg1"/>
                </a:solidFill>
                <a:latin typeface="Oswald"/>
                <a:cs typeface="Arial"/>
              </a:rPr>
              <a:t> : Adnan </a:t>
            </a:r>
            <a:r>
              <a:rPr lang="hr-HR" sz="2000" dirty="0" err="1">
                <a:solidFill>
                  <a:schemeClr val="bg1"/>
                </a:solidFill>
                <a:latin typeface="Oswald"/>
                <a:cs typeface="Arial"/>
              </a:rPr>
              <a:t>Dželilhodžić</a:t>
            </a:r>
            <a:r>
              <a:rPr lang="hr-HR" sz="2000" dirty="0">
                <a:solidFill>
                  <a:schemeClr val="bg1"/>
                </a:solidFill>
                <a:latin typeface="Oswald"/>
                <a:cs typeface="Arial"/>
              </a:rPr>
              <a:t>, Amela </a:t>
            </a:r>
            <a:r>
              <a:rPr lang="hr-HR" sz="2000" dirty="0" err="1">
                <a:solidFill>
                  <a:schemeClr val="bg1"/>
                </a:solidFill>
                <a:latin typeface="Oswald"/>
                <a:cs typeface="Arial"/>
              </a:rPr>
              <a:t>Vatreš</a:t>
            </a:r>
            <a:r>
              <a:rPr lang="hr-HR" sz="2000" dirty="0">
                <a:solidFill>
                  <a:schemeClr val="bg1"/>
                </a:solidFill>
                <a:latin typeface="Oswald"/>
                <a:cs typeface="Arial"/>
              </a:rPr>
              <a:t> </a:t>
            </a:r>
            <a:r>
              <a:rPr lang="hr-HR" sz="2000" dirty="0" err="1">
                <a:solidFill>
                  <a:schemeClr val="bg1"/>
                </a:solidFill>
                <a:latin typeface="Oswald"/>
                <a:cs typeface="Arial"/>
              </a:rPr>
              <a:t>Mudželet</a:t>
            </a:r>
            <a:endParaRPr lang="hr-HR" sz="2000" dirty="0">
              <a:solidFill>
                <a:schemeClr val="bg1"/>
              </a:solidFill>
              <a:latin typeface="Oswald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4714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D65409DB-6123-6DB0-F4B4-5CA6F1A63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8189" y="503488"/>
            <a:ext cx="6096000" cy="2423612"/>
          </a:xfrm>
        </p:spPr>
      </p:pic>
      <p:pic>
        <p:nvPicPr>
          <p:cNvPr id="5" name="Slika 4" descr="Slika na kojoj se prikazuje tekst, snimka zaslona, Font, broj&#10;&#10;Opis je automatski generiran">
            <a:extLst>
              <a:ext uri="{FF2B5EF4-FFF2-40B4-BE49-F238E27FC236}">
                <a16:creationId xmlns:a16="http://schemas.microsoft.com/office/drawing/2014/main" id="{D869D0A9-490C-7B57-C9CA-6CB76C262F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1547" y="3082094"/>
            <a:ext cx="6096000" cy="3252982"/>
          </a:xfrm>
          <a:prstGeom prst="rect">
            <a:avLst/>
          </a:prstGeo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9DCC9445-FFBB-F426-6B57-B5E3FAFB393E}"/>
              </a:ext>
            </a:extLst>
          </p:cNvPr>
          <p:cNvSpPr txBox="1"/>
          <p:nvPr/>
        </p:nvSpPr>
        <p:spPr>
          <a:xfrm>
            <a:off x="430695" y="5400260"/>
            <a:ext cx="515178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Top 10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products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with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 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least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reviews</a:t>
            </a:r>
            <a:endParaRPr lang="sr-Latn-RS" dirty="0" err="1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554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AA67CE44-1707-800F-DFF4-2B7BFB0CC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9040" y="295897"/>
            <a:ext cx="6096000" cy="2841496"/>
          </a:xfrm>
        </p:spPr>
      </p:pic>
      <p:pic>
        <p:nvPicPr>
          <p:cNvPr id="5" name="Slika 4" descr="Slika na kojoj se prikazuje tekst, snimka zaslona, Trokut, dijagram&#10;&#10;Opis je automatski generiran">
            <a:extLst>
              <a:ext uri="{FF2B5EF4-FFF2-40B4-BE49-F238E27FC236}">
                <a16:creationId xmlns:a16="http://schemas.microsoft.com/office/drawing/2014/main" id="{E09EA425-8B4B-A502-8668-7EF22D534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6386" y="3432405"/>
            <a:ext cx="6096000" cy="2756899"/>
          </a:xfrm>
          <a:prstGeom prst="rect">
            <a:avLst/>
          </a:prstGeo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B1D3768A-CFF8-A658-C598-3C798B92262A}"/>
              </a:ext>
            </a:extLst>
          </p:cNvPr>
          <p:cNvSpPr txBox="1"/>
          <p:nvPr/>
        </p:nvSpPr>
        <p:spPr>
          <a:xfrm>
            <a:off x="321303" y="5465271"/>
            <a:ext cx="390782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Products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with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 most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reviews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( 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by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ProductID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)</a:t>
            </a:r>
          </a:p>
          <a:p>
            <a:pPr algn="l"/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351397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Font, crta, bijelo&#10;&#10;Opis je automatski generiran">
            <a:extLst>
              <a:ext uri="{FF2B5EF4-FFF2-40B4-BE49-F238E27FC236}">
                <a16:creationId xmlns:a16="http://schemas.microsoft.com/office/drawing/2014/main" id="{050AAC33-2D19-F488-DCFB-ACF39EF1D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2529" y="461763"/>
            <a:ext cx="6096000" cy="695517"/>
          </a:xfrm>
        </p:spPr>
      </p:pic>
      <p:pic>
        <p:nvPicPr>
          <p:cNvPr id="5" name="Slika 4" descr="Slika na kojoj se prikazuje tekst, snimka zaslona, softver, Font&#10;&#10;Opis je automatski generiran">
            <a:extLst>
              <a:ext uri="{FF2B5EF4-FFF2-40B4-BE49-F238E27FC236}">
                <a16:creationId xmlns:a16="http://schemas.microsoft.com/office/drawing/2014/main" id="{5F4CA402-163F-B5AF-70C7-B515247E0B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2047" y="1155470"/>
            <a:ext cx="6096000" cy="2946805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E7078935-08A9-287E-DE88-18C5D4FAC2CB}"/>
              </a:ext>
            </a:extLst>
          </p:cNvPr>
          <p:cNvSpPr txBox="1"/>
          <p:nvPr/>
        </p:nvSpPr>
        <p:spPr>
          <a:xfrm>
            <a:off x="177529" y="1396479"/>
            <a:ext cx="448292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Calculating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 total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number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of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rewievs</a:t>
            </a:r>
            <a:endParaRPr lang="sr-Latn-RS" dirty="0" err="1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algn="l"/>
            <a:endParaRPr lang="hr-HR" dirty="0"/>
          </a:p>
        </p:txBody>
      </p:sp>
      <p:pic>
        <p:nvPicPr>
          <p:cNvPr id="8" name="Slika 7" descr="Slika na kojoj se prikazuje tekst, snimka zaslona, broj, dijagram&#10;&#10;Opis je automatski generiran">
            <a:extLst>
              <a:ext uri="{FF2B5EF4-FFF2-40B4-BE49-F238E27FC236}">
                <a16:creationId xmlns:a16="http://schemas.microsoft.com/office/drawing/2014/main" id="{DD234685-8AB5-DBC5-A974-07C2F76715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528" y="3169310"/>
            <a:ext cx="5405887" cy="2316548"/>
          </a:xfrm>
          <a:prstGeom prst="rect">
            <a:avLst/>
          </a:prstGeom>
        </p:spPr>
      </p:pic>
      <p:sp>
        <p:nvSpPr>
          <p:cNvPr id="10" name="TekstniOkvir 9">
            <a:extLst>
              <a:ext uri="{FF2B5EF4-FFF2-40B4-BE49-F238E27FC236}">
                <a16:creationId xmlns:a16="http://schemas.microsoft.com/office/drawing/2014/main" id="{E198119A-7544-F7DE-3A2A-BFC02DE38A88}"/>
              </a:ext>
            </a:extLst>
          </p:cNvPr>
          <p:cNvSpPr txBox="1"/>
          <p:nvPr/>
        </p:nvSpPr>
        <p:spPr>
          <a:xfrm>
            <a:off x="6460435" y="5307120"/>
            <a:ext cx="39078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2.Top 10 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Users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by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number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of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 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rewievs</a:t>
            </a:r>
            <a:endParaRPr lang="hr-HR" dirty="0">
              <a:solidFill>
                <a:schemeClr val="tx2">
                  <a:lumMod val="90000"/>
                  <a:lumOff val="10000"/>
                </a:schemeClr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4134391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28FBCC2-F159-5591-7188-FA0FDDA1B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 sz="25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PRODUCT ANALYSIS</a:t>
            </a:r>
            <a:endParaRPr lang="sr-Latn-RS" sz="2500">
              <a:solidFill>
                <a:schemeClr val="tx2">
                  <a:lumMod val="90000"/>
                  <a:lumOff val="10000"/>
                </a:schemeClr>
              </a:solidFill>
              <a:latin typeface="Oswald"/>
            </a:endParaRPr>
          </a:p>
        </p:txBody>
      </p:sp>
      <p:pic>
        <p:nvPicPr>
          <p:cNvPr id="4" name="Rezervirano mjesto sadržaja 3" descr="Slika na kojoj se prikazuje tekst, snimka zaslona, softver, web-stranica&#10;&#10;Opis je automatski generiran">
            <a:extLst>
              <a:ext uri="{FF2B5EF4-FFF2-40B4-BE49-F238E27FC236}">
                <a16:creationId xmlns:a16="http://schemas.microsoft.com/office/drawing/2014/main" id="{CD734A85-E1E0-3FB3-8AAF-985ADD7E6A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0679" y="1584423"/>
            <a:ext cx="6096000" cy="2188308"/>
          </a:xfrm>
        </p:spPr>
      </p:pic>
      <p:pic>
        <p:nvPicPr>
          <p:cNvPr id="6" name="Slika 5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97613C42-5C53-97E8-F1B2-24A8E22C5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5364" y="1577915"/>
            <a:ext cx="2209800" cy="2667000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BD1E9724-708B-E0B4-D82E-AEF68860CAB4}"/>
              </a:ext>
            </a:extLst>
          </p:cNvPr>
          <p:cNvSpPr txBox="1"/>
          <p:nvPr/>
        </p:nvSpPr>
        <p:spPr>
          <a:xfrm>
            <a:off x="695738" y="4489173"/>
            <a:ext cx="57315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Insight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into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reviews</a:t>
            </a:r>
            <a:endParaRPr lang="sr-Latn-RS" err="1">
              <a:solidFill>
                <a:schemeClr val="tx2">
                  <a:lumMod val="90000"/>
                  <a:lumOff val="10000"/>
                </a:schemeClr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1342163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F607F5EF-5616-7143-30A2-A103B124E7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8792" y="394338"/>
            <a:ext cx="6096000" cy="2239347"/>
          </a:xfrm>
        </p:spPr>
      </p:pic>
      <p:pic>
        <p:nvPicPr>
          <p:cNvPr id="5" name="Slika 4" descr="Slika na kojoj se prikazuje tekst, snimka zaslona, crta, dijagram&#10;&#10;Opis je automatski generiran">
            <a:extLst>
              <a:ext uri="{FF2B5EF4-FFF2-40B4-BE49-F238E27FC236}">
                <a16:creationId xmlns:a16="http://schemas.microsoft.com/office/drawing/2014/main" id="{C6145F0D-9759-5B4E-ED9D-520994608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118" y="2210159"/>
            <a:ext cx="5629275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883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Font, broj&#10;&#10;Opis je automatski generiran">
            <a:extLst>
              <a:ext uri="{FF2B5EF4-FFF2-40B4-BE49-F238E27FC236}">
                <a16:creationId xmlns:a16="http://schemas.microsoft.com/office/drawing/2014/main" id="{CBD94FF4-9D07-BFC8-102E-EEEE4AEC4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4768"/>
            <a:ext cx="5564038" cy="3727671"/>
          </a:xfrm>
        </p:spPr>
      </p:pic>
      <p:pic>
        <p:nvPicPr>
          <p:cNvPr id="5" name="Slika 4" descr="Slika na kojoj se prikazuje tekst, snimka zaslona, Font, dokument&#10;&#10;Opis je automatski generiran">
            <a:extLst>
              <a:ext uri="{FF2B5EF4-FFF2-40B4-BE49-F238E27FC236}">
                <a16:creationId xmlns:a16="http://schemas.microsoft.com/office/drawing/2014/main" id="{E8CCB59F-C370-6AED-BAF4-148BA8ABA7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4037" y="2925452"/>
            <a:ext cx="6096000" cy="2876154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22BDD290-BDC1-10B6-1B61-BE9209A8203A}"/>
              </a:ext>
            </a:extLst>
          </p:cNvPr>
          <p:cNvSpPr txBox="1"/>
          <p:nvPr/>
        </p:nvSpPr>
        <p:spPr>
          <a:xfrm>
            <a:off x="5569664" y="6142569"/>
            <a:ext cx="6090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Longest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and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shortest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rewiev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after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removing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&lt;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br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&gt;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in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first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1000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rows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 </a:t>
            </a:r>
            <a:endParaRPr lang="hr-HR" dirty="0">
              <a:solidFill>
                <a:schemeClr val="tx2">
                  <a:lumMod val="90000"/>
                  <a:lumOff val="10000"/>
                </a:schemeClr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1865093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zervirano mjesto sadržaja 4" descr="Slika na kojoj se prikazuje tekst, snimka zaslona, Font, broj&#10;&#10;Opis je automatski generiran">
            <a:extLst>
              <a:ext uri="{FF2B5EF4-FFF2-40B4-BE49-F238E27FC236}">
                <a16:creationId xmlns:a16="http://schemas.microsoft.com/office/drawing/2014/main" id="{AA40E111-BF07-3F08-6608-F95CF8060E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44792" y="816777"/>
            <a:ext cx="6096000" cy="3522317"/>
          </a:xfrm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02FF1DCA-34F6-B6DF-C51A-82D017822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2546" y="4517995"/>
            <a:ext cx="1409700" cy="352425"/>
          </a:xfrm>
          <a:prstGeom prst="rect">
            <a:avLst/>
          </a:prstGeo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C3D67CDE-4A29-2F6C-F2A2-00A0552AA9FC}"/>
              </a:ext>
            </a:extLst>
          </p:cNvPr>
          <p:cNvSpPr txBox="1"/>
          <p:nvPr/>
        </p:nvSpPr>
        <p:spPr>
          <a:xfrm>
            <a:off x="192532" y="5495588"/>
            <a:ext cx="6090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Longest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and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shortest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rewiev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after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removing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&lt;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br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&gt;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in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entire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dataset</a:t>
            </a:r>
            <a:endParaRPr lang="hr-HR" dirty="0" err="1">
              <a:solidFill>
                <a:schemeClr val="tx2">
                  <a:lumMod val="90000"/>
                  <a:lumOff val="10000"/>
                </a:schemeClr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2720333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07AA5D13-A9B8-D238-A7F6-8CB51919D1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9434" y="522619"/>
            <a:ext cx="6096000" cy="2069049"/>
          </a:xfrm>
        </p:spPr>
      </p:pic>
      <p:pic>
        <p:nvPicPr>
          <p:cNvPr id="5" name="Slika 4" descr="Slika na kojoj se prikazuje tekst, snimka zaslona, broj, radnja&#10;&#10;Opis je automatski generiran">
            <a:extLst>
              <a:ext uri="{FF2B5EF4-FFF2-40B4-BE49-F238E27FC236}">
                <a16:creationId xmlns:a16="http://schemas.microsoft.com/office/drawing/2014/main" id="{C429018C-3BE0-5574-7E10-D9F2051A1F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5368" y="2596553"/>
            <a:ext cx="3857625" cy="2876550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9BEE6F90-6806-E9C1-AD91-CFB9DAA773D2}"/>
              </a:ext>
            </a:extLst>
          </p:cNvPr>
          <p:cNvSpPr txBox="1"/>
          <p:nvPr/>
        </p:nvSpPr>
        <p:spPr>
          <a:xfrm>
            <a:off x="192532" y="5495588"/>
            <a:ext cx="6090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Length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of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longest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and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shortest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reviews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 (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before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cleaning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)</a:t>
            </a:r>
            <a:endParaRPr lang="hr-HR" dirty="0">
              <a:solidFill>
                <a:schemeClr val="tx2">
                  <a:lumMod val="90000"/>
                  <a:lumOff val="10000"/>
                </a:schemeClr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1610113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7D9F2E63-55AE-966F-6B8D-299A2DE128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9434" y="725416"/>
            <a:ext cx="6096000" cy="1979756"/>
          </a:xfrm>
        </p:spPr>
      </p:pic>
      <p:pic>
        <p:nvPicPr>
          <p:cNvPr id="5" name="Slika 4" descr="Slika na kojoj se prikazuje tekst, snimka zaslona, broj, crta&#10;&#10;Opis je automatski generiran">
            <a:extLst>
              <a:ext uri="{FF2B5EF4-FFF2-40B4-BE49-F238E27FC236}">
                <a16:creationId xmlns:a16="http://schemas.microsoft.com/office/drawing/2014/main" id="{AA3E4EC2-C9D1-3553-25F8-FEEEFD552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0953" y="2928746"/>
            <a:ext cx="3848100" cy="2819400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1DA39F75-CF5A-92DE-278E-2F663D204E07}"/>
              </a:ext>
            </a:extLst>
          </p:cNvPr>
          <p:cNvSpPr txBox="1"/>
          <p:nvPr/>
        </p:nvSpPr>
        <p:spPr>
          <a:xfrm>
            <a:off x="192532" y="5495588"/>
            <a:ext cx="6090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Length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of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longest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and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shortest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reviews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 (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after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cleaning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)</a:t>
            </a:r>
            <a:endParaRPr lang="hr-HR" dirty="0">
              <a:solidFill>
                <a:schemeClr val="tx2">
                  <a:lumMod val="90000"/>
                  <a:lumOff val="10000"/>
                </a:schemeClr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292832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dijagram, broj&#10;&#10;Opis je automatski generiran">
            <a:extLst>
              <a:ext uri="{FF2B5EF4-FFF2-40B4-BE49-F238E27FC236}">
                <a16:creationId xmlns:a16="http://schemas.microsoft.com/office/drawing/2014/main" id="{4B2503B3-446A-3305-B699-ECEFE9ACC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3090" y="405517"/>
            <a:ext cx="5779933" cy="4114800"/>
          </a:xfrm>
        </p:spPr>
      </p:pic>
      <p:pic>
        <p:nvPicPr>
          <p:cNvPr id="5" name="Slika 4">
            <a:extLst>
              <a:ext uri="{FF2B5EF4-FFF2-40B4-BE49-F238E27FC236}">
                <a16:creationId xmlns:a16="http://schemas.microsoft.com/office/drawing/2014/main" id="{C485405C-F7ED-1FB3-569B-E2085D373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9061" y="2465074"/>
            <a:ext cx="3362325" cy="152400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69825927-A23C-9FB1-EABF-22EB7C2C7B2C}"/>
              </a:ext>
            </a:extLst>
          </p:cNvPr>
          <p:cNvSpPr txBox="1"/>
          <p:nvPr/>
        </p:nvSpPr>
        <p:spPr>
          <a:xfrm>
            <a:off x="508834" y="5279928"/>
            <a:ext cx="6090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Distribution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of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Scores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 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and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 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correlation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between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review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length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and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score</a:t>
            </a:r>
            <a:endParaRPr lang="hr-HR">
              <a:solidFill>
                <a:schemeClr val="accent1"/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3075961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3133AA2-7FEE-873E-5377-7137377A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6974"/>
            <a:ext cx="10515600" cy="822355"/>
          </a:xfrm>
        </p:spPr>
        <p:txBody>
          <a:bodyPr>
            <a:normAutofit/>
          </a:bodyPr>
          <a:lstStyle/>
          <a:p>
            <a:pPr algn="ctr"/>
            <a:r>
              <a:rPr lang="hr-HR" sz="2500" dirty="0">
                <a:solidFill>
                  <a:srgbClr val="003A6D"/>
                </a:solidFill>
                <a:latin typeface="Oswald"/>
                <a:cs typeface="Arial"/>
              </a:rPr>
              <a:t>INTRODUCTION</a:t>
            </a:r>
            <a:endParaRPr lang="sr-Latn-RS" sz="2500">
              <a:solidFill>
                <a:srgbClr val="003A6D"/>
              </a:solidFill>
              <a:latin typeface="Oswald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310FCFD-7B1F-CB78-EFE0-68421431B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191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 sz="2500" b="1" dirty="0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Importance</a:t>
            </a:r>
            <a:r>
              <a:rPr lang="hr-HR" sz="2500" b="1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sz="2500" b="1" dirty="0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of</a:t>
            </a:r>
            <a:r>
              <a:rPr lang="hr-HR" sz="2500" b="1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Online </a:t>
            </a:r>
            <a:r>
              <a:rPr lang="hr-HR" sz="2500" b="1" dirty="0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Reviews</a:t>
            </a:r>
            <a:endParaRPr lang="hr-HR" sz="2500" dirty="0">
              <a:solidFill>
                <a:schemeClr val="accent1"/>
              </a:solidFill>
              <a:latin typeface="Oswald"/>
            </a:endParaRPr>
          </a:p>
          <a:p>
            <a:endParaRPr lang="hr-HR" sz="2500" b="1" dirty="0">
              <a:solidFill>
                <a:schemeClr val="accent1"/>
              </a:solidFill>
              <a:latin typeface="Oswald"/>
              <a:ea typeface="+mn-lt"/>
              <a:cs typeface="+mn-lt"/>
            </a:endParaRPr>
          </a:p>
          <a:p>
            <a:r>
              <a:rPr lang="hr-HR" sz="2500" b="1" dirty="0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Amazon's</a:t>
            </a:r>
            <a:r>
              <a:rPr lang="hr-HR" sz="2500" b="1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Role</a:t>
            </a:r>
            <a:endParaRPr lang="hr-HR" sz="2500" dirty="0">
              <a:solidFill>
                <a:schemeClr val="accent1"/>
              </a:solidFill>
              <a:latin typeface="Oswald"/>
              <a:ea typeface="+mn-lt"/>
              <a:cs typeface="+mn-lt"/>
            </a:endParaRPr>
          </a:p>
          <a:p>
            <a:endParaRPr lang="hr-HR" sz="2500" b="1" dirty="0">
              <a:solidFill>
                <a:schemeClr val="accent1"/>
              </a:solidFill>
              <a:latin typeface="Oswald"/>
              <a:ea typeface="+mn-lt"/>
              <a:cs typeface="+mn-lt"/>
            </a:endParaRPr>
          </a:p>
          <a:p>
            <a:r>
              <a:rPr lang="hr-HR" sz="2500" b="1" dirty="0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Challenges</a:t>
            </a:r>
            <a:endParaRPr lang="hr-HR" sz="2500">
              <a:solidFill>
                <a:schemeClr val="accent1"/>
              </a:solidFill>
              <a:latin typeface="Oswald"/>
            </a:endParaRPr>
          </a:p>
          <a:p>
            <a:endParaRPr lang="hr-HR" sz="2500" b="1" dirty="0">
              <a:solidFill>
                <a:schemeClr val="accent1"/>
              </a:solidFill>
              <a:latin typeface="Oswald"/>
              <a:ea typeface="+mn-lt"/>
              <a:cs typeface="+mn-lt"/>
            </a:endParaRPr>
          </a:p>
          <a:p>
            <a:r>
              <a:rPr lang="hr-HR" sz="2500" b="1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Project </a:t>
            </a:r>
            <a:r>
              <a:rPr lang="hr-HR" sz="2500" b="1" dirty="0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Focus</a:t>
            </a:r>
            <a:endParaRPr lang="hr-HR" sz="2500">
              <a:solidFill>
                <a:schemeClr val="accent1"/>
              </a:solidFill>
              <a:latin typeface="Oswald"/>
            </a:endParaRPr>
          </a:p>
          <a:p>
            <a:endParaRPr lang="hr-HR" sz="2500" b="1" dirty="0">
              <a:solidFill>
                <a:schemeClr val="accent1"/>
              </a:solidFill>
              <a:latin typeface="Oswald"/>
              <a:ea typeface="+mn-lt"/>
              <a:cs typeface="+mn-lt"/>
            </a:endParaRPr>
          </a:p>
          <a:p>
            <a:r>
              <a:rPr lang="hr-HR" sz="2500" b="1" dirty="0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Objectives</a:t>
            </a:r>
            <a:endParaRPr lang="hr-HR" sz="2500" dirty="0" err="1">
              <a:solidFill>
                <a:schemeClr val="accent1"/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38107055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Font, crta, snimka zaslona&#10;&#10;Opis je automatski generiran">
            <a:extLst>
              <a:ext uri="{FF2B5EF4-FFF2-40B4-BE49-F238E27FC236}">
                <a16:creationId xmlns:a16="http://schemas.microsoft.com/office/drawing/2014/main" id="{5021CFA9-B5EE-27CA-9F0F-805F02A56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5057" y="542878"/>
            <a:ext cx="6096000" cy="993359"/>
          </a:xfrm>
        </p:spPr>
      </p:pic>
      <p:pic>
        <p:nvPicPr>
          <p:cNvPr id="5" name="Slika 4" descr="Slika na kojoj se prikazuje tekst, Font, snimka zaslona, crta&#10;&#10;Opis je automatski generiran">
            <a:extLst>
              <a:ext uri="{FF2B5EF4-FFF2-40B4-BE49-F238E27FC236}">
                <a16:creationId xmlns:a16="http://schemas.microsoft.com/office/drawing/2014/main" id="{3112B483-15BB-EC4F-ED6C-7C695CB5E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248" y="1964127"/>
            <a:ext cx="5838825" cy="514350"/>
          </a:xfrm>
          <a:prstGeom prst="rect">
            <a:avLst/>
          </a:prstGeom>
        </p:spPr>
      </p:pic>
      <p:pic>
        <p:nvPicPr>
          <p:cNvPr id="6" name="Slika 5" descr="Slika na kojoj se prikazuje tekst, račun&#10;&#10;Opis je automatski generiran">
            <a:extLst>
              <a:ext uri="{FF2B5EF4-FFF2-40B4-BE49-F238E27FC236}">
                <a16:creationId xmlns:a16="http://schemas.microsoft.com/office/drawing/2014/main" id="{7893DD61-9D33-A4F1-C606-937BD1CF4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843" y="2988514"/>
            <a:ext cx="2447925" cy="1771650"/>
          </a:xfrm>
          <a:prstGeom prst="rect">
            <a:avLst/>
          </a:prstGeom>
        </p:spPr>
      </p:pic>
      <p:pic>
        <p:nvPicPr>
          <p:cNvPr id="7" name="Slika 6" descr="Slika na kojoj se prikazuje tekst, račun, bijelo&#10;&#10;Opis je automatski generiran">
            <a:extLst>
              <a:ext uri="{FF2B5EF4-FFF2-40B4-BE49-F238E27FC236}">
                <a16:creationId xmlns:a16="http://schemas.microsoft.com/office/drawing/2014/main" id="{A76D5701-C3FE-EBFF-E6B9-C4E887E85F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30116" y="2992108"/>
            <a:ext cx="2362200" cy="1828800"/>
          </a:xfrm>
          <a:prstGeom prst="rect">
            <a:avLst/>
          </a:prstGeom>
        </p:spPr>
      </p:pic>
      <p:pic>
        <p:nvPicPr>
          <p:cNvPr id="8" name="Slika 7" descr="Slika na kojoj se prikazuje tekst, snimka zaslona, Font, broj&#10;&#10;Opis je automatski generiran">
            <a:extLst>
              <a:ext uri="{FF2B5EF4-FFF2-40B4-BE49-F238E27FC236}">
                <a16:creationId xmlns:a16="http://schemas.microsoft.com/office/drawing/2014/main" id="{D15B95F3-D49D-4852-2D3D-8A8F4584E4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55646" y="537444"/>
            <a:ext cx="2695575" cy="2505075"/>
          </a:xfrm>
          <a:prstGeom prst="rect">
            <a:avLst/>
          </a:prstGeom>
        </p:spPr>
      </p:pic>
      <p:sp>
        <p:nvSpPr>
          <p:cNvPr id="9" name="TekstniOkvir 8">
            <a:extLst>
              <a:ext uri="{FF2B5EF4-FFF2-40B4-BE49-F238E27FC236}">
                <a16:creationId xmlns:a16="http://schemas.microsoft.com/office/drawing/2014/main" id="{4EC4CFA2-1F2D-F404-D6E6-00F504CCB061}"/>
              </a:ext>
            </a:extLst>
          </p:cNvPr>
          <p:cNvSpPr txBox="1"/>
          <p:nvPr/>
        </p:nvSpPr>
        <p:spPr>
          <a:xfrm>
            <a:off x="351047" y="5235755"/>
            <a:ext cx="75882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err="1">
                <a:solidFill>
                  <a:schemeClr val="accent1"/>
                </a:solidFill>
                <a:latin typeface="Oswald"/>
              </a:rPr>
              <a:t>SlagnWords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 , </a:t>
            </a:r>
            <a:r>
              <a:rPr lang="hr-HR" err="1">
                <a:solidFill>
                  <a:schemeClr val="accent1"/>
                </a:solidFill>
                <a:latin typeface="Oswald"/>
              </a:rPr>
              <a:t>their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 </a:t>
            </a:r>
            <a:r>
              <a:rPr lang="hr-HR" err="1">
                <a:solidFill>
                  <a:schemeClr val="accent1"/>
                </a:solidFill>
                <a:latin typeface="Oswald"/>
              </a:rPr>
              <a:t>bigram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</a:rPr>
              <a:t>and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 </a:t>
            </a:r>
            <a:r>
              <a:rPr lang="hr-HR" err="1">
                <a:solidFill>
                  <a:schemeClr val="accent1"/>
                </a:solidFill>
                <a:latin typeface="Oswald"/>
              </a:rPr>
              <a:t>their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use </a:t>
            </a:r>
            <a:r>
              <a:rPr lang="hr-HR" err="1">
                <a:solidFill>
                  <a:schemeClr val="accent1"/>
                </a:solidFill>
                <a:latin typeface="Oswald"/>
              </a:rPr>
              <a:t>in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</a:rPr>
              <a:t>dataset</a:t>
            </a:r>
            <a:endParaRPr lang="hr-HR">
              <a:solidFill>
                <a:schemeClr val="accent1"/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189372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dijagram, crta&#10;&#10;Opis je automatski generiran">
            <a:extLst>
              <a:ext uri="{FF2B5EF4-FFF2-40B4-BE49-F238E27FC236}">
                <a16:creationId xmlns:a16="http://schemas.microsoft.com/office/drawing/2014/main" id="{EDDAC8F9-9049-7439-173E-A0A66BF00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19950" y="2663931"/>
            <a:ext cx="3848100" cy="2962275"/>
          </a:xfrm>
        </p:spPr>
      </p:pic>
      <p:pic>
        <p:nvPicPr>
          <p:cNvPr id="5" name="Slika 4" descr="Slika na kojoj se prikazuje tekst, elektronika, snimka zaslona, zaslon&#10;&#10;Opis je automatski generiran">
            <a:extLst>
              <a:ext uri="{FF2B5EF4-FFF2-40B4-BE49-F238E27FC236}">
                <a16:creationId xmlns:a16="http://schemas.microsoft.com/office/drawing/2014/main" id="{0274CC29-E025-2A86-6EB9-3CC4CC3484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771" y="295261"/>
            <a:ext cx="6096000" cy="2856931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EBCA7A41-4DC9-F803-93A4-E68CA5170002}"/>
              </a:ext>
            </a:extLst>
          </p:cNvPr>
          <p:cNvSpPr txBox="1"/>
          <p:nvPr/>
        </p:nvSpPr>
        <p:spPr>
          <a:xfrm>
            <a:off x="351047" y="5235755"/>
            <a:ext cx="75882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>
                <a:solidFill>
                  <a:schemeClr val="accent1"/>
                </a:solidFill>
                <a:latin typeface="Oswald"/>
              </a:rPr>
              <a:t>Plot 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representation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of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top 3 most 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used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Slang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Words</a:t>
            </a:r>
            <a:endParaRPr lang="sr-Latn-RS" dirty="0" err="1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6976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broj, Font&#10;&#10;Opis je automatski generiran">
            <a:extLst>
              <a:ext uri="{FF2B5EF4-FFF2-40B4-BE49-F238E27FC236}">
                <a16:creationId xmlns:a16="http://schemas.microsoft.com/office/drawing/2014/main" id="{5F8440D7-01BD-3C80-00A2-831FA91B3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7547" y="239914"/>
            <a:ext cx="6096000" cy="4072194"/>
          </a:xfrm>
        </p:spPr>
      </p:pic>
      <p:pic>
        <p:nvPicPr>
          <p:cNvPr id="5" name="Slika 4" descr="Slika na kojoj se prikazuje tekst, snimka zaslona, Font, broj&#10;&#10;Opis je automatski generiran">
            <a:extLst>
              <a:ext uri="{FF2B5EF4-FFF2-40B4-BE49-F238E27FC236}">
                <a16:creationId xmlns:a16="http://schemas.microsoft.com/office/drawing/2014/main" id="{CE4E67A0-A2B7-7F8B-A8FC-91A3362ACE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595" y="4542339"/>
            <a:ext cx="6096000" cy="1390316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5F652E26-2020-DAF0-551C-5137087B8130}"/>
              </a:ext>
            </a:extLst>
          </p:cNvPr>
          <p:cNvSpPr txBox="1"/>
          <p:nvPr/>
        </p:nvSpPr>
        <p:spPr>
          <a:xfrm>
            <a:off x="293537" y="5566434"/>
            <a:ext cx="75882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 err="1">
                <a:solidFill>
                  <a:schemeClr val="accent1"/>
                </a:solidFill>
                <a:latin typeface="Oswald"/>
              </a:rPr>
              <a:t>Performing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 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text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cleaning</a:t>
            </a:r>
            <a:endParaRPr lang="hr-HR" dirty="0">
              <a:solidFill>
                <a:schemeClr val="accent1"/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12921418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Font, dokument&#10;&#10;Opis je automatski generiran">
            <a:extLst>
              <a:ext uri="{FF2B5EF4-FFF2-40B4-BE49-F238E27FC236}">
                <a16:creationId xmlns:a16="http://schemas.microsoft.com/office/drawing/2014/main" id="{642BDC9C-B7A3-D71F-AB38-F660C94520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5860" y="348008"/>
            <a:ext cx="5854318" cy="4114800"/>
          </a:xfrm>
        </p:spPr>
      </p:pic>
      <p:pic>
        <p:nvPicPr>
          <p:cNvPr id="6" name="Slika 5" descr="Slika na kojoj se prikazuje tekst, snimka zaslona, dijagram, radnja&#10;&#10;Opis je automatski generiran">
            <a:extLst>
              <a:ext uri="{FF2B5EF4-FFF2-40B4-BE49-F238E27FC236}">
                <a16:creationId xmlns:a16="http://schemas.microsoft.com/office/drawing/2014/main" id="{3BC452C8-A0E5-0EF3-64C6-EBB7D6E4A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7939" y="2248619"/>
            <a:ext cx="5899595" cy="4114800"/>
          </a:xfrm>
          <a:prstGeom prst="rect">
            <a:avLst/>
          </a:prstGeo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7F642A26-4D54-5C51-755A-50BA225F7958}"/>
              </a:ext>
            </a:extLst>
          </p:cNvPr>
          <p:cNvSpPr txBox="1"/>
          <p:nvPr/>
        </p:nvSpPr>
        <p:spPr>
          <a:xfrm>
            <a:off x="236028" y="5667076"/>
            <a:ext cx="75882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>
                <a:solidFill>
                  <a:schemeClr val="accent1"/>
                </a:solidFill>
                <a:latin typeface="Oswald"/>
              </a:rPr>
              <a:t>Top 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reviewers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over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time</a:t>
            </a:r>
            <a:endParaRPr lang="sr-Latn-RS" dirty="0" err="1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188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276316F6-F0B7-E2A4-B6B6-E4956F833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8151" y="362577"/>
            <a:ext cx="6096000" cy="3539319"/>
          </a:xfrm>
        </p:spPr>
      </p:pic>
      <p:pic>
        <p:nvPicPr>
          <p:cNvPr id="5" name="Slika 4" descr="Slika na kojoj se prikazuje tekst, Font, grafika, snimka zaslona&#10;&#10;Opis je automatski generiran">
            <a:extLst>
              <a:ext uri="{FF2B5EF4-FFF2-40B4-BE49-F238E27FC236}">
                <a16:creationId xmlns:a16="http://schemas.microsoft.com/office/drawing/2014/main" id="{CFA1ED69-18A9-6DE0-DF74-DEB498D862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7745" y="3773605"/>
            <a:ext cx="5124450" cy="2809875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A5D6BFB5-4036-BFCD-FA6B-6A3D13682365}"/>
              </a:ext>
            </a:extLst>
          </p:cNvPr>
          <p:cNvSpPr txBox="1"/>
          <p:nvPr/>
        </p:nvSpPr>
        <p:spPr>
          <a:xfrm>
            <a:off x="236028" y="5667076"/>
            <a:ext cx="75882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 err="1">
                <a:solidFill>
                  <a:schemeClr val="accent1"/>
                </a:solidFill>
                <a:latin typeface="Oswald"/>
              </a:rPr>
              <a:t>Creating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Word Cloud 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of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subset</a:t>
            </a:r>
          </a:p>
        </p:txBody>
      </p:sp>
    </p:spTree>
    <p:extLst>
      <p:ext uri="{BB962C8B-B14F-4D97-AF65-F5344CB8AC3E}">
        <p14:creationId xmlns:p14="http://schemas.microsoft.com/office/powerpoint/2010/main" val="15761740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Font, broj&#10;&#10;Opis je automatski generiran">
            <a:extLst>
              <a:ext uri="{FF2B5EF4-FFF2-40B4-BE49-F238E27FC236}">
                <a16:creationId xmlns:a16="http://schemas.microsoft.com/office/drawing/2014/main" id="{E154A1A1-C6C8-49CC-6CF9-3012829D8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396" y="224102"/>
            <a:ext cx="6096000" cy="3471215"/>
          </a:xfrm>
        </p:spPr>
      </p:pic>
      <p:pic>
        <p:nvPicPr>
          <p:cNvPr id="5" name="Slika 4" descr="Slika na kojoj se prikazuje tekst, snimka zaslona, dijagram, crta&#10;&#10;Opis je automatski generiran">
            <a:extLst>
              <a:ext uri="{FF2B5EF4-FFF2-40B4-BE49-F238E27FC236}">
                <a16:creationId xmlns:a16="http://schemas.microsoft.com/office/drawing/2014/main" id="{DA410963-D2CB-60C7-26F4-9E36C4CE1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594" y="3692640"/>
            <a:ext cx="6081623" cy="3169398"/>
          </a:xfrm>
          <a:prstGeom prst="rect">
            <a:avLst/>
          </a:prstGeom>
        </p:spPr>
      </p:pic>
      <p:pic>
        <p:nvPicPr>
          <p:cNvPr id="7" name="Slika 6" descr="Slika na kojoj se prikazuje tekst, snimka zaslona, izbornik, dokument&#10;&#10;Opis je automatski generiran">
            <a:extLst>
              <a:ext uri="{FF2B5EF4-FFF2-40B4-BE49-F238E27FC236}">
                <a16:creationId xmlns:a16="http://schemas.microsoft.com/office/drawing/2014/main" id="{CC8C348A-240C-D371-AFFD-C910061579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9416" y="494582"/>
            <a:ext cx="2152450" cy="2921480"/>
          </a:xfrm>
          <a:prstGeom prst="rect">
            <a:avLst/>
          </a:prstGeom>
        </p:spPr>
      </p:pic>
      <p:sp>
        <p:nvSpPr>
          <p:cNvPr id="9" name="TekstniOkvir 8">
            <a:extLst>
              <a:ext uri="{FF2B5EF4-FFF2-40B4-BE49-F238E27FC236}">
                <a16:creationId xmlns:a16="http://schemas.microsoft.com/office/drawing/2014/main" id="{CE3C6E4F-6541-CAE5-26BE-3E18F4CA80EA}"/>
              </a:ext>
            </a:extLst>
          </p:cNvPr>
          <p:cNvSpPr txBox="1"/>
          <p:nvPr/>
        </p:nvSpPr>
        <p:spPr>
          <a:xfrm>
            <a:off x="236028" y="5667076"/>
            <a:ext cx="75882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Distribution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of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Scores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for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Highly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Helpful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and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Less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Helpful</a:t>
            </a:r>
            <a:r>
              <a:rPr lang="hr-HR" dirty="0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accent1"/>
                </a:solidFill>
                <a:latin typeface="Oswald"/>
                <a:ea typeface="+mn-lt"/>
                <a:cs typeface="+mn-lt"/>
              </a:rPr>
              <a:t>Reviews</a:t>
            </a:r>
            <a:endParaRPr lang="sr-Latn-RS" err="1">
              <a:solidFill>
                <a:schemeClr val="accent1"/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13057805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1691DFD-EB24-9DCB-D666-914F06630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Machine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Learning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and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Data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Analysis</a:t>
            </a:r>
            <a:endParaRPr lang="sr-Latn-RS" sz="2500">
              <a:solidFill>
                <a:schemeClr val="accent1"/>
              </a:solidFill>
              <a:latin typeface="Oswald"/>
            </a:endParaRPr>
          </a:p>
        </p:txBody>
      </p:sp>
      <p:pic>
        <p:nvPicPr>
          <p:cNvPr id="4" name="Rezervirano mjesto sadržaja 3" descr="Slika na kojoj se prikazuje tekst, snimka zaslona, zaslon, broj&#10;&#10;Opis je automatski generiran">
            <a:extLst>
              <a:ext uri="{FF2B5EF4-FFF2-40B4-BE49-F238E27FC236}">
                <a16:creationId xmlns:a16="http://schemas.microsoft.com/office/drawing/2014/main" id="{3C3F9FAA-6A33-CC9A-B9E1-52E3772DD5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0" y="1704756"/>
            <a:ext cx="6096000" cy="3299114"/>
          </a:xfrm>
        </p:spPr>
      </p:pic>
    </p:spTree>
    <p:extLst>
      <p:ext uri="{BB962C8B-B14F-4D97-AF65-F5344CB8AC3E}">
        <p14:creationId xmlns:p14="http://schemas.microsoft.com/office/powerpoint/2010/main" val="14056892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94EF5C6-E300-5A42-E033-792EF2ECF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Decision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Tree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Classifier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(DTC) </a:t>
            </a:r>
            <a:endParaRPr lang="sr-Latn-RS" sz="2500">
              <a:solidFill>
                <a:schemeClr val="accent1"/>
              </a:solidFill>
            </a:endParaRPr>
          </a:p>
        </p:txBody>
      </p:sp>
      <p:pic>
        <p:nvPicPr>
          <p:cNvPr id="4" name="Rezervirano mjesto sadržaja 3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3805BD57-5FD3-2F71-8BF7-DF39BA5F4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60453" y="2068263"/>
            <a:ext cx="6096000" cy="2715873"/>
          </a:xfrm>
        </p:spPr>
      </p:pic>
    </p:spTree>
    <p:extLst>
      <p:ext uri="{BB962C8B-B14F-4D97-AF65-F5344CB8AC3E}">
        <p14:creationId xmlns:p14="http://schemas.microsoft.com/office/powerpoint/2010/main" val="1076552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C3BFADB-A081-07EA-BFDB-B90145575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Naive Bayes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Theorem</a:t>
            </a:r>
            <a:endParaRPr lang="sr-Latn-RS" sz="2500">
              <a:solidFill>
                <a:schemeClr val="accent1"/>
              </a:solidFill>
              <a:latin typeface="Oswald"/>
            </a:endParaRPr>
          </a:p>
        </p:txBody>
      </p:sp>
      <p:pic>
        <p:nvPicPr>
          <p:cNvPr id="4" name="Rezervirano mjesto sadržaja 3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D79A00B4-4F41-8545-6AC5-D587E7B942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0" y="2088467"/>
            <a:ext cx="6096000" cy="2675467"/>
          </a:xfrm>
        </p:spPr>
      </p:pic>
    </p:spTree>
    <p:extLst>
      <p:ext uri="{BB962C8B-B14F-4D97-AF65-F5344CB8AC3E}">
        <p14:creationId xmlns:p14="http://schemas.microsoft.com/office/powerpoint/2010/main" val="13729241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9A4F65A-8AE5-A82A-1488-147A146E1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Linear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Regression</a:t>
            </a:r>
            <a:endParaRPr lang="sr-Latn-RS" sz="2500">
              <a:solidFill>
                <a:schemeClr val="accent1"/>
              </a:solidFill>
              <a:latin typeface="Oswald"/>
            </a:endParaRPr>
          </a:p>
        </p:txBody>
      </p:sp>
      <p:pic>
        <p:nvPicPr>
          <p:cNvPr id="4" name="Rezervirano mjesto sadržaja 3" descr="Slika na kojoj se prikazuje tekst, snimka zaslona, zaslon, softver&#10;&#10;Opis je automatski generiran">
            <a:extLst>
              <a:ext uri="{FF2B5EF4-FFF2-40B4-BE49-F238E27FC236}">
                <a16:creationId xmlns:a16="http://schemas.microsoft.com/office/drawing/2014/main" id="{16C5C8FB-7F72-F06C-3192-D0CD82346E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3887" y="2069170"/>
            <a:ext cx="6096000" cy="2253983"/>
          </a:xfrm>
        </p:spPr>
      </p:pic>
      <p:pic>
        <p:nvPicPr>
          <p:cNvPr id="5" name="Slika 4" descr="Slika na kojoj se prikazuje tekst, papir, Font, dokument&#10;&#10;Opis je automatski generiran">
            <a:extLst>
              <a:ext uri="{FF2B5EF4-FFF2-40B4-BE49-F238E27FC236}">
                <a16:creationId xmlns:a16="http://schemas.microsoft.com/office/drawing/2014/main" id="{8890D8C9-51DC-B21E-B550-5C9757E9CE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973" y="2807988"/>
            <a:ext cx="3381375" cy="36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65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AFFA6F3-44C5-547C-E1CA-7D7CBE0AB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219"/>
            <a:ext cx="10515600" cy="1325563"/>
          </a:xfrm>
        </p:spPr>
        <p:txBody>
          <a:bodyPr/>
          <a:lstStyle/>
          <a:p>
            <a:r>
              <a:rPr lang="hr-HR" sz="2500" dirty="0">
                <a:solidFill>
                  <a:srgbClr val="003A6D"/>
                </a:solidFill>
                <a:latin typeface="Oswald"/>
              </a:rPr>
              <a:t>                                                       METHODOLOGY STEPS</a:t>
            </a:r>
            <a:endParaRPr lang="sr-Latn-RS" dirty="0"/>
          </a:p>
        </p:txBody>
      </p:sp>
      <p:pic>
        <p:nvPicPr>
          <p:cNvPr id="4" name="Rezervirano mjesto sadržaja 3" descr="Slika na kojoj se prikazuje tekst, snimka zaslona, Font, broj&#10;&#10;Opis je automatski generiran">
            <a:extLst>
              <a:ext uri="{FF2B5EF4-FFF2-40B4-BE49-F238E27FC236}">
                <a16:creationId xmlns:a16="http://schemas.microsoft.com/office/drawing/2014/main" id="{048AB441-2C40-623D-6105-6AD87EB3D4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67533" y="1710606"/>
            <a:ext cx="2456934" cy="4351338"/>
          </a:xfrm>
        </p:spPr>
      </p:pic>
    </p:spTree>
    <p:extLst>
      <p:ext uri="{BB962C8B-B14F-4D97-AF65-F5344CB8AC3E}">
        <p14:creationId xmlns:p14="http://schemas.microsoft.com/office/powerpoint/2010/main" val="32555624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C498CA8-BEE1-1D59-B102-5E73531A4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Mean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square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error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and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R*2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score</a:t>
            </a:r>
            <a:endParaRPr lang="sr-Latn-RS" sz="2500" err="1">
              <a:solidFill>
                <a:schemeClr val="accent1"/>
              </a:solidFill>
              <a:latin typeface="Oswald"/>
            </a:endParaRPr>
          </a:p>
        </p:txBody>
      </p:sp>
      <p:pic>
        <p:nvPicPr>
          <p:cNvPr id="4" name="Rezervirano mjesto sadržaja 3" descr="Slika na kojoj se prikazuje tekst, snimka zaslona, Font, softver&#10;&#10;Opis je automatski generiran">
            <a:extLst>
              <a:ext uri="{FF2B5EF4-FFF2-40B4-BE49-F238E27FC236}">
                <a16:creationId xmlns:a16="http://schemas.microsoft.com/office/drawing/2014/main" id="{87EE82AC-14EF-17F7-BD84-2BB70E37C9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0" y="2770355"/>
            <a:ext cx="6096000" cy="1311691"/>
          </a:xfrm>
        </p:spPr>
      </p:pic>
    </p:spTree>
    <p:extLst>
      <p:ext uri="{BB962C8B-B14F-4D97-AF65-F5344CB8AC3E}">
        <p14:creationId xmlns:p14="http://schemas.microsoft.com/office/powerpoint/2010/main" val="1222421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3A25B20-F765-2545-1A75-EDDC9B70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sz="2500" err="1">
                <a:solidFill>
                  <a:schemeClr val="accent1"/>
                </a:solidFill>
                <a:latin typeface="Oswald"/>
              </a:rPr>
              <a:t>kNN</a:t>
            </a:r>
            <a:r>
              <a:rPr lang="hr-HR" dirty="0"/>
              <a:t> </a:t>
            </a:r>
            <a:endParaRPr lang="sr-Latn-RS" dirty="0"/>
          </a:p>
        </p:txBody>
      </p:sp>
      <p:pic>
        <p:nvPicPr>
          <p:cNvPr id="4" name="Rezervirano mjesto sadržaja 3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425F825B-4C4F-5C91-790D-20C5B9EBDE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0" y="2248753"/>
            <a:ext cx="6096000" cy="2354893"/>
          </a:xfrm>
        </p:spPr>
      </p:pic>
    </p:spTree>
    <p:extLst>
      <p:ext uri="{BB962C8B-B14F-4D97-AF65-F5344CB8AC3E}">
        <p14:creationId xmlns:p14="http://schemas.microsoft.com/office/powerpoint/2010/main" val="31418558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5E11754-3CCF-BF9B-0656-27327AE12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200"/>
            <a:ext cx="10515600" cy="1325563"/>
          </a:xfrm>
        </p:spPr>
        <p:txBody>
          <a:bodyPr/>
          <a:lstStyle/>
          <a:p>
            <a:pPr algn="ctr"/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Logistic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Regression</a:t>
            </a:r>
            <a:endParaRPr lang="sr-Latn-RS" sz="2500" err="1">
              <a:solidFill>
                <a:schemeClr val="accent1"/>
              </a:solidFill>
              <a:latin typeface="Oswald"/>
            </a:endParaRPr>
          </a:p>
        </p:txBody>
      </p:sp>
      <p:pic>
        <p:nvPicPr>
          <p:cNvPr id="4" name="Rezervirano mjesto sadržaja 3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B18E020F-E0BF-2194-1119-CA9752237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906" y="1589067"/>
            <a:ext cx="6096000" cy="2754116"/>
          </a:xfrm>
        </p:spPr>
      </p:pic>
      <p:pic>
        <p:nvPicPr>
          <p:cNvPr id="6" name="Rezervirano mjesto sadržaja 3" descr="Slika na kojoj se prikazuje tekst, snimka zaslona, Trokut, dijagram&#10;&#10;Opis je automatski generiran">
            <a:extLst>
              <a:ext uri="{FF2B5EF4-FFF2-40B4-BE49-F238E27FC236}">
                <a16:creationId xmlns:a16="http://schemas.microsoft.com/office/drawing/2014/main" id="{37A76F9D-C266-E909-69E8-C447D0F61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0889" y="2489785"/>
            <a:ext cx="5238750" cy="39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508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DA9CAE8-EAD3-A218-4B2C-11A2BAE42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0748"/>
            <a:ext cx="10515600" cy="218507"/>
          </a:xfrm>
        </p:spPr>
        <p:txBody>
          <a:bodyPr>
            <a:normAutofit fontScale="90000"/>
          </a:bodyPr>
          <a:lstStyle/>
          <a:p>
            <a:pPr algn="ctr"/>
            <a:r>
              <a:rPr lang="hr-HR" sz="2500" dirty="0">
                <a:solidFill>
                  <a:schemeClr val="accent1"/>
                </a:solidFill>
                <a:latin typeface="Oswald"/>
              </a:rPr>
              <a:t>CLUSTERING : </a:t>
            </a:r>
            <a:br>
              <a:rPr lang="hr-HR" sz="2500" dirty="0">
                <a:solidFill>
                  <a:schemeClr val="accent1"/>
                </a:solidFill>
                <a:latin typeface="Oswald"/>
              </a:rPr>
            </a:br>
            <a:endParaRPr lang="hr-HR" sz="2500" dirty="0">
              <a:solidFill>
                <a:schemeClr val="accent1"/>
              </a:solidFill>
              <a:latin typeface="Oswald"/>
            </a:endParaRPr>
          </a:p>
        </p:txBody>
      </p:sp>
      <p:pic>
        <p:nvPicPr>
          <p:cNvPr id="10" name="Rezervirano mjesto sadržaja 9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2D72BEC8-A1F1-3CC7-D639-D9B549611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61094" y="1707359"/>
            <a:ext cx="6096000" cy="3667718"/>
          </a:xfrm>
        </p:spPr>
      </p:pic>
      <p:sp>
        <p:nvSpPr>
          <p:cNvPr id="11" name="TekstniOkvir 10">
            <a:extLst>
              <a:ext uri="{FF2B5EF4-FFF2-40B4-BE49-F238E27FC236}">
                <a16:creationId xmlns:a16="http://schemas.microsoft.com/office/drawing/2014/main" id="{8841CB7E-2E16-52DC-0B53-22AE0A856D03}"/>
              </a:ext>
            </a:extLst>
          </p:cNvPr>
          <p:cNvSpPr txBox="1"/>
          <p:nvPr/>
        </p:nvSpPr>
        <p:spPr>
          <a:xfrm>
            <a:off x="5302249" y="603249"/>
            <a:ext cx="2111375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sz="2500" dirty="0" err="1">
                <a:solidFill>
                  <a:srgbClr val="156082"/>
                </a:solidFill>
                <a:latin typeface="Oswald"/>
              </a:rPr>
              <a:t>KMeans</a:t>
            </a:r>
            <a:r>
              <a:rPr lang="hr-HR" sz="2500" dirty="0">
                <a:solidFill>
                  <a:srgbClr val="156082"/>
                </a:solidFill>
                <a:latin typeface="Oswald"/>
              </a:rPr>
              <a:t> 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7005566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50D083C-AB07-D90A-78B3-CF63EEA9F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KMedoids</a:t>
            </a:r>
            <a:endParaRPr lang="sr-Latn-RS" sz="2500">
              <a:solidFill>
                <a:schemeClr val="accent1"/>
              </a:solidFill>
              <a:latin typeface="Oswald"/>
            </a:endParaRPr>
          </a:p>
        </p:txBody>
      </p:sp>
      <p:pic>
        <p:nvPicPr>
          <p:cNvPr id="4" name="Rezervirano mjesto sadržaja 3" descr="Slika na kojoj se prikazuje tekst, snimka zaslona, broj, Font&#10;&#10;Opis je automatski generiran">
            <a:extLst>
              <a:ext uri="{FF2B5EF4-FFF2-40B4-BE49-F238E27FC236}">
                <a16:creationId xmlns:a16="http://schemas.microsoft.com/office/drawing/2014/main" id="{4AB0E2BC-48E5-C5EF-C6EC-42218F97B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0" y="1952839"/>
            <a:ext cx="6096000" cy="3493062"/>
          </a:xfrm>
        </p:spPr>
      </p:pic>
    </p:spTree>
    <p:extLst>
      <p:ext uri="{BB962C8B-B14F-4D97-AF65-F5344CB8AC3E}">
        <p14:creationId xmlns:p14="http://schemas.microsoft.com/office/powerpoint/2010/main" val="28210587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51F3AB4-DF3D-558F-0524-3C17A31EB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 sz="2500" dirty="0">
                <a:solidFill>
                  <a:schemeClr val="accent1"/>
                </a:solidFill>
                <a:latin typeface="Oswald"/>
              </a:rPr>
              <a:t>BIRCH</a:t>
            </a:r>
            <a:endParaRPr lang="sr-Latn-RS" sz="2500">
              <a:solidFill>
                <a:schemeClr val="accent1"/>
              </a:solidFill>
              <a:latin typeface="Oswald"/>
            </a:endParaRPr>
          </a:p>
        </p:txBody>
      </p:sp>
      <p:pic>
        <p:nvPicPr>
          <p:cNvPr id="10" name="Rezervirano mjesto sadržaja 9" descr="Slika na kojoj se prikazuje tekst, snimka zaslona, zaslon, Font&#10;&#10;Opis je automatski generiran">
            <a:extLst>
              <a:ext uri="{FF2B5EF4-FFF2-40B4-BE49-F238E27FC236}">
                <a16:creationId xmlns:a16="http://schemas.microsoft.com/office/drawing/2014/main" id="{C2493F18-8192-F31E-9596-E4FEBDE4C5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0" y="1639557"/>
            <a:ext cx="6096000" cy="3573286"/>
          </a:xfrm>
        </p:spPr>
      </p:pic>
    </p:spTree>
    <p:extLst>
      <p:ext uri="{BB962C8B-B14F-4D97-AF65-F5344CB8AC3E}">
        <p14:creationId xmlns:p14="http://schemas.microsoft.com/office/powerpoint/2010/main" val="33052241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C546B4B-A769-F757-9BE2-6AE69EEB0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The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DBSCAN (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Density-Based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Spatial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Clustering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of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Applications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with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err="1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Noise</a:t>
            </a:r>
            <a:r>
              <a:rPr lang="hr-HR" sz="2500" dirty="0">
                <a:solidFill>
                  <a:schemeClr val="accent1"/>
                </a:solidFill>
                <a:latin typeface="Oswald"/>
                <a:ea typeface="+mj-lt"/>
                <a:cs typeface="+mj-lt"/>
              </a:rPr>
              <a:t>)</a:t>
            </a:r>
            <a:endParaRPr lang="sr-Latn-RS" sz="2500" dirty="0">
              <a:solidFill>
                <a:schemeClr val="accent1"/>
              </a:solidFill>
              <a:latin typeface="Oswald"/>
            </a:endParaRPr>
          </a:p>
        </p:txBody>
      </p:sp>
      <p:pic>
        <p:nvPicPr>
          <p:cNvPr id="7" name="Rezervirano mjesto sadržaja 6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56691EB5-59BE-A528-4996-C34958B980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57259" y="1699479"/>
            <a:ext cx="5677482" cy="4114800"/>
          </a:xfrm>
        </p:spPr>
      </p:pic>
    </p:spTree>
    <p:extLst>
      <p:ext uri="{BB962C8B-B14F-4D97-AF65-F5344CB8AC3E}">
        <p14:creationId xmlns:p14="http://schemas.microsoft.com/office/powerpoint/2010/main" val="33989671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4F67CAE-C92F-86FC-F1CF-D2360F96D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sz="2500" dirty="0" err="1">
                <a:solidFill>
                  <a:schemeClr val="accent1"/>
                </a:solidFill>
                <a:latin typeface="Oswald"/>
              </a:rPr>
              <a:t>AdaBoost</a:t>
            </a:r>
            <a:r>
              <a:rPr lang="hr-HR" sz="2500" dirty="0">
                <a:solidFill>
                  <a:schemeClr val="accent1"/>
                </a:solidFill>
                <a:latin typeface="Oswald"/>
              </a:rPr>
              <a:t> </a:t>
            </a:r>
            <a:r>
              <a:rPr lang="hr-HR" sz="2500" dirty="0" err="1">
                <a:solidFill>
                  <a:schemeClr val="accent1"/>
                </a:solidFill>
                <a:latin typeface="Oswald"/>
              </a:rPr>
              <a:t>and</a:t>
            </a:r>
            <a:r>
              <a:rPr lang="hr-HR" sz="2500" dirty="0">
                <a:solidFill>
                  <a:schemeClr val="accent1"/>
                </a:solidFill>
                <a:latin typeface="Oswald"/>
              </a:rPr>
              <a:t> Random Forest</a:t>
            </a:r>
            <a:endParaRPr lang="sr-Latn-RS">
              <a:solidFill>
                <a:schemeClr val="accent1"/>
              </a:solidFill>
            </a:endParaRPr>
          </a:p>
        </p:txBody>
      </p:sp>
      <p:pic>
        <p:nvPicPr>
          <p:cNvPr id="4" name="Rezervirano mjesto sadržaja 3" descr="Slika na kojoj se prikazuje tekst, Font, crta, bijelo&#10;&#10;Opis je automatski generiran">
            <a:extLst>
              <a:ext uri="{FF2B5EF4-FFF2-40B4-BE49-F238E27FC236}">
                <a16:creationId xmlns:a16="http://schemas.microsoft.com/office/drawing/2014/main" id="{58F2134B-44F6-B4D6-BFAA-720123EE20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8226" y="1910363"/>
            <a:ext cx="6096000" cy="645031"/>
          </a:xfrm>
        </p:spPr>
      </p:pic>
      <p:pic>
        <p:nvPicPr>
          <p:cNvPr id="5" name="Slika 4" descr="Slika na kojoj se prikazuje tekst, Font, crta, snimka zaslona&#10;&#10;Opis je automatski generiran">
            <a:extLst>
              <a:ext uri="{FF2B5EF4-FFF2-40B4-BE49-F238E27FC236}">
                <a16:creationId xmlns:a16="http://schemas.microsoft.com/office/drawing/2014/main" id="{EB37321B-BDDE-60AE-8A85-04E639F4C1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707" y="3423579"/>
            <a:ext cx="6096000" cy="704427"/>
          </a:xfrm>
          <a:prstGeom prst="rect">
            <a:avLst/>
          </a:prstGeo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83622508-F710-D7A2-E70D-F363ED421B8F}"/>
              </a:ext>
            </a:extLst>
          </p:cNvPr>
          <p:cNvSpPr txBox="1"/>
          <p:nvPr/>
        </p:nvSpPr>
        <p:spPr>
          <a:xfrm>
            <a:off x="793750" y="3095624"/>
            <a:ext cx="40322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hr-HR" dirty="0">
                <a:solidFill>
                  <a:schemeClr val="accent1"/>
                </a:solidFill>
                <a:latin typeface="Oswald"/>
              </a:rPr>
              <a:t>Random Forest </a:t>
            </a:r>
            <a:r>
              <a:rPr lang="hr-HR" err="1">
                <a:solidFill>
                  <a:schemeClr val="accent1"/>
                </a:solidFill>
                <a:latin typeface="Oswald"/>
              </a:rPr>
              <a:t>Algorithm</a:t>
            </a:r>
            <a:endParaRPr lang="hr-HR">
              <a:solidFill>
                <a:schemeClr val="accent1"/>
              </a:solidFill>
              <a:latin typeface="Oswald"/>
            </a:endParaRP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5D08632B-8118-955A-0F02-E1D6D89E8AB7}"/>
              </a:ext>
            </a:extLst>
          </p:cNvPr>
          <p:cNvSpPr txBox="1"/>
          <p:nvPr/>
        </p:nvSpPr>
        <p:spPr>
          <a:xfrm>
            <a:off x="6300278" y="4662755"/>
            <a:ext cx="40322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hr-HR" dirty="0" err="1">
                <a:solidFill>
                  <a:schemeClr val="accent1"/>
                </a:solidFill>
                <a:latin typeface="Oswald"/>
              </a:rPr>
              <a:t>AdaBoost</a:t>
            </a:r>
            <a:r>
              <a:rPr lang="hr-HR" dirty="0">
                <a:solidFill>
                  <a:schemeClr val="accent1"/>
                </a:solidFill>
                <a:latin typeface="Oswald"/>
              </a:rPr>
              <a:t> </a:t>
            </a:r>
            <a:r>
              <a:rPr lang="hr-HR" dirty="0" err="1">
                <a:solidFill>
                  <a:schemeClr val="accent1"/>
                </a:solidFill>
                <a:latin typeface="Oswald"/>
              </a:rPr>
              <a:t>Algorithm</a:t>
            </a:r>
            <a:endParaRPr lang="hr-HR" dirty="0">
              <a:solidFill>
                <a:schemeClr val="accent1"/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14774210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niOkvir 5">
            <a:extLst>
              <a:ext uri="{FF2B5EF4-FFF2-40B4-BE49-F238E27FC236}">
                <a16:creationId xmlns:a16="http://schemas.microsoft.com/office/drawing/2014/main" id="{B741A969-8862-28E5-9424-D0264CC6112C}"/>
              </a:ext>
            </a:extLst>
          </p:cNvPr>
          <p:cNvSpPr txBox="1"/>
          <p:nvPr/>
        </p:nvSpPr>
        <p:spPr>
          <a:xfrm>
            <a:off x="290286" y="5534255"/>
            <a:ext cx="44754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r-HR" dirty="0">
                <a:solidFill>
                  <a:schemeClr val="bg1"/>
                </a:solidFill>
                <a:latin typeface="Oswald"/>
              </a:rPr>
              <a:t>eman.hrustemovic@stu.ibu.edu.ba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559CDE32-0ED5-10DA-01BC-C91E7BF0EAEE}"/>
              </a:ext>
            </a:extLst>
          </p:cNvPr>
          <p:cNvSpPr txBox="1"/>
          <p:nvPr/>
        </p:nvSpPr>
        <p:spPr>
          <a:xfrm>
            <a:off x="290970" y="4786290"/>
            <a:ext cx="35197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>
                <a:solidFill>
                  <a:schemeClr val="bg1"/>
                </a:solidFill>
                <a:latin typeface="Oswald"/>
              </a:rPr>
              <a:t>For </a:t>
            </a:r>
            <a:r>
              <a:rPr lang="hr-HR" err="1">
                <a:solidFill>
                  <a:schemeClr val="bg1"/>
                </a:solidFill>
                <a:latin typeface="Oswald"/>
              </a:rPr>
              <a:t>further</a:t>
            </a:r>
            <a:r>
              <a:rPr lang="hr-HR" dirty="0">
                <a:solidFill>
                  <a:schemeClr val="bg1"/>
                </a:solidFill>
                <a:latin typeface="Oswald"/>
              </a:rPr>
              <a:t> </a:t>
            </a:r>
            <a:r>
              <a:rPr lang="hr-HR" err="1">
                <a:solidFill>
                  <a:schemeClr val="bg1"/>
                </a:solidFill>
                <a:latin typeface="Oswald"/>
              </a:rPr>
              <a:t>questions</a:t>
            </a:r>
            <a:r>
              <a:rPr lang="hr-HR" dirty="0">
                <a:solidFill>
                  <a:schemeClr val="bg1"/>
                </a:solidFill>
                <a:latin typeface="Oswald"/>
              </a:rPr>
              <a:t> : </a:t>
            </a:r>
          </a:p>
        </p:txBody>
      </p:sp>
      <p:sp>
        <p:nvSpPr>
          <p:cNvPr id="3" name="Naslov 1">
            <a:extLst>
              <a:ext uri="{FF2B5EF4-FFF2-40B4-BE49-F238E27FC236}">
                <a16:creationId xmlns:a16="http://schemas.microsoft.com/office/drawing/2014/main" id="{30C9E83B-CA5E-41C7-8491-4D0D304793B4}"/>
              </a:ext>
            </a:extLst>
          </p:cNvPr>
          <p:cNvSpPr txBox="1">
            <a:spLocks/>
          </p:cNvSpPr>
          <p:nvPr/>
        </p:nvSpPr>
        <p:spPr>
          <a:xfrm>
            <a:off x="316303" y="2373194"/>
            <a:ext cx="10826150" cy="10505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4000" dirty="0">
                <a:solidFill>
                  <a:schemeClr val="bg1"/>
                </a:solidFill>
                <a:latin typeface="Oswald"/>
                <a:ea typeface="+mj-lt"/>
                <a:cs typeface="+mj-lt"/>
              </a:rPr>
              <a:t>QUESTIONS?</a:t>
            </a:r>
            <a:endParaRPr lang="sr-Latn-RS" sz="4000">
              <a:solidFill>
                <a:schemeClr val="bg1"/>
              </a:solidFill>
              <a:latin typeface="Oswald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70394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58ED65E-E1C6-ABD9-7D15-CDF647400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z="2500" dirty="0">
                <a:solidFill>
                  <a:srgbClr val="003A6D"/>
                </a:solidFill>
                <a:latin typeface="Oswald"/>
              </a:rPr>
              <a:t>                                                     LITERATURE REVIEW</a:t>
            </a:r>
            <a:endParaRPr lang="sr-Latn-RS" sz="2500">
              <a:latin typeface="Oswald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98ABDC3-E625-8F60-955F-199BB908B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cs typeface="Arial"/>
              </a:rPr>
              <a:t>Data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cs typeface="Arial"/>
              </a:rPr>
              <a:t>Mining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cs typeface="Arial"/>
              </a:rPr>
              <a:t>, NLP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cs typeface="Arial"/>
              </a:rPr>
              <a:t>and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cs typeface="Arial"/>
              </a:rPr>
              <a:t>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cs typeface="Arial"/>
              </a:rPr>
              <a:t>Machine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cs typeface="Arial"/>
              </a:rPr>
              <a:t>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cs typeface="Arial"/>
              </a:rPr>
              <a:t>Learning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cs typeface="Arial"/>
              </a:rPr>
              <a:t>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cs typeface="Arial"/>
              </a:rPr>
              <a:t>in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cs typeface="Arial"/>
              </a:rPr>
              <a:t> 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Exploratory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 Data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Analysis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 (EDA)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of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the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 Amazon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food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reviews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dataset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.</a:t>
            </a:r>
            <a:endParaRPr lang="sr-Latn-RS" sz="1800">
              <a:solidFill>
                <a:schemeClr val="tx2">
                  <a:lumMod val="90000"/>
                  <a:lumOff val="10000"/>
                </a:schemeClr>
              </a:solidFill>
              <a:latin typeface="Inter"/>
              <a:cs typeface="Arial"/>
            </a:endParaRPr>
          </a:p>
          <a:p>
            <a:pPr>
              <a:buFont typeface="Arial"/>
              <a:buChar char="•"/>
            </a:pP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Graphical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representation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,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Plots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,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kNN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 ,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Logistic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Regression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, Naive Bayes,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Decision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Trees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 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and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 </a:t>
            </a:r>
            <a:r>
              <a:rPr lang="hr-HR" sz="1800" err="1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Clustering</a:t>
            </a:r>
            <a:r>
              <a:rPr lang="hr-HR" sz="1800" dirty="0">
                <a:solidFill>
                  <a:schemeClr val="tx2">
                    <a:lumMod val="90000"/>
                    <a:lumOff val="10000"/>
                  </a:schemeClr>
                </a:solidFill>
                <a:latin typeface="Inter"/>
                <a:ea typeface="+mn-lt"/>
                <a:cs typeface="+mn-lt"/>
              </a:rPr>
              <a:t>.</a:t>
            </a:r>
            <a:endParaRPr lang="hr-HR" sz="1800">
              <a:solidFill>
                <a:schemeClr val="tx2">
                  <a:lumMod val="90000"/>
                  <a:lumOff val="10000"/>
                </a:schemeClr>
              </a:solidFill>
              <a:latin typeface="Inter"/>
              <a:ea typeface="+mn-lt"/>
              <a:cs typeface="Arial"/>
            </a:endParaRPr>
          </a:p>
          <a:p>
            <a:pPr>
              <a:buFont typeface="Arial"/>
              <a:buChar char="•"/>
            </a:pPr>
            <a:r>
              <a:rPr lang="hr-HR" sz="1800" dirty="0">
                <a:solidFill>
                  <a:srgbClr val="002060"/>
                </a:solidFill>
                <a:latin typeface="Inter"/>
                <a:ea typeface="+mn-lt"/>
                <a:cs typeface="+mn-lt"/>
              </a:rPr>
              <a:t>Research </a:t>
            </a:r>
            <a:r>
              <a:rPr lang="hr-HR" sz="1800" err="1">
                <a:solidFill>
                  <a:srgbClr val="002060"/>
                </a:solidFill>
                <a:latin typeface="Inter"/>
                <a:ea typeface="+mn-lt"/>
                <a:cs typeface="+mn-lt"/>
              </a:rPr>
              <a:t>Opportunities</a:t>
            </a:r>
            <a:r>
              <a:rPr lang="hr-HR" sz="1800" dirty="0">
                <a:solidFill>
                  <a:srgbClr val="002060"/>
                </a:solidFill>
                <a:latin typeface="Inter"/>
                <a:ea typeface="+mn-lt"/>
                <a:cs typeface="+mn-lt"/>
              </a:rPr>
              <a:t>:</a:t>
            </a:r>
            <a:endParaRPr lang="hr-HR" sz="1800">
              <a:solidFill>
                <a:srgbClr val="002060"/>
              </a:solidFill>
              <a:latin typeface="Inter"/>
              <a:cs typeface="Arial"/>
            </a:endParaRPr>
          </a:p>
          <a:p>
            <a:r>
              <a:rPr lang="hr-HR" sz="1400" dirty="0">
                <a:solidFill>
                  <a:srgbClr val="003A6D"/>
                </a:solidFill>
                <a:latin typeface="Arial"/>
                <a:cs typeface="Arial"/>
              </a:rPr>
              <a:t>•</a:t>
            </a:r>
            <a:r>
              <a:rPr lang="hr-HR" sz="1400" err="1">
                <a:solidFill>
                  <a:schemeClr val="tx2">
                    <a:lumMod val="90000"/>
                    <a:lumOff val="10000"/>
                  </a:schemeClr>
                </a:solidFill>
                <a:latin typeface="Arial"/>
                <a:ea typeface="+mn-lt"/>
                <a:cs typeface="Arial"/>
              </a:rPr>
              <a:t>Exploratory</a:t>
            </a:r>
            <a:r>
              <a:rPr lang="hr-HR" sz="1400" dirty="0">
                <a:solidFill>
                  <a:schemeClr val="tx2">
                    <a:lumMod val="90000"/>
                    <a:lumOff val="10000"/>
                  </a:schemeClr>
                </a:solidFill>
                <a:latin typeface="Arial"/>
                <a:ea typeface="+mn-lt"/>
                <a:cs typeface="Arial"/>
              </a:rPr>
              <a:t> Data </a:t>
            </a:r>
            <a:r>
              <a:rPr lang="hr-HR" sz="1400" err="1">
                <a:solidFill>
                  <a:schemeClr val="tx2">
                    <a:lumMod val="90000"/>
                    <a:lumOff val="10000"/>
                  </a:schemeClr>
                </a:solidFill>
                <a:latin typeface="Arial"/>
                <a:ea typeface="+mn-lt"/>
                <a:cs typeface="Arial"/>
              </a:rPr>
              <a:t>Analysis</a:t>
            </a:r>
            <a:r>
              <a:rPr lang="hr-HR" sz="1400" dirty="0">
                <a:solidFill>
                  <a:schemeClr val="tx2">
                    <a:lumMod val="90000"/>
                    <a:lumOff val="10000"/>
                  </a:schemeClr>
                </a:solidFill>
                <a:latin typeface="Arial"/>
                <a:ea typeface="+mn-lt"/>
                <a:cs typeface="Arial"/>
              </a:rPr>
              <a:t> ( EDA) </a:t>
            </a:r>
            <a:endParaRPr lang="hr-HR" sz="140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r>
              <a:rPr lang="hr-HR" sz="1400">
                <a:solidFill>
                  <a:srgbClr val="003A6D"/>
                </a:solidFill>
                <a:latin typeface="Arial"/>
                <a:cs typeface="Arial"/>
              </a:rPr>
              <a:t>•</a:t>
            </a:r>
            <a:r>
              <a:rPr lang="hr-HR" sz="1400" err="1">
                <a:solidFill>
                  <a:srgbClr val="003A6D"/>
                </a:solidFill>
                <a:latin typeface="Arial"/>
                <a:ea typeface="+mn-lt"/>
                <a:cs typeface="+mn-lt"/>
              </a:rPr>
              <a:t>Creating</a:t>
            </a:r>
            <a:r>
              <a:rPr lang="hr-HR" sz="1400" dirty="0">
                <a:solidFill>
                  <a:srgbClr val="003A6D"/>
                </a:solidFill>
                <a:latin typeface="Arial"/>
                <a:ea typeface="+mn-lt"/>
                <a:cs typeface="+mn-lt"/>
              </a:rPr>
              <a:t> </a:t>
            </a:r>
            <a:r>
              <a:rPr lang="hr-HR" sz="1400" err="1">
                <a:solidFill>
                  <a:srgbClr val="003A6D"/>
                </a:solidFill>
                <a:latin typeface="Arial"/>
                <a:ea typeface="+mn-lt"/>
                <a:cs typeface="+mn-lt"/>
              </a:rPr>
              <a:t>dataset</a:t>
            </a:r>
            <a:r>
              <a:rPr lang="hr-HR" sz="1400" dirty="0">
                <a:solidFill>
                  <a:srgbClr val="003A6D"/>
                </a:solidFill>
                <a:latin typeface="Arial"/>
                <a:ea typeface="+mn-lt"/>
                <a:cs typeface="+mn-lt"/>
              </a:rPr>
              <a:t> </a:t>
            </a:r>
            <a:r>
              <a:rPr lang="hr-HR" sz="1400" err="1">
                <a:solidFill>
                  <a:srgbClr val="003A6D"/>
                </a:solidFill>
                <a:latin typeface="Arial"/>
                <a:ea typeface="+mn-lt"/>
                <a:cs typeface="+mn-lt"/>
              </a:rPr>
              <a:t>classification</a:t>
            </a:r>
            <a:endParaRPr lang="hr-HR" sz="1400" err="1">
              <a:solidFill>
                <a:srgbClr val="002060"/>
              </a:solidFill>
              <a:latin typeface="Arial"/>
              <a:cs typeface="Arial"/>
            </a:endParaRPr>
          </a:p>
          <a:p>
            <a:r>
              <a:rPr lang="hr-HR" sz="1400" err="1">
                <a:solidFill>
                  <a:srgbClr val="003A6D"/>
                </a:solidFill>
                <a:latin typeface="Arial"/>
                <a:ea typeface="+mn-lt"/>
                <a:cs typeface="+mn-lt"/>
              </a:rPr>
              <a:t>Making</a:t>
            </a:r>
            <a:r>
              <a:rPr lang="hr-HR" sz="1400" dirty="0">
                <a:solidFill>
                  <a:srgbClr val="003A6D"/>
                </a:solidFill>
                <a:latin typeface="Arial"/>
                <a:ea typeface="+mn-lt"/>
                <a:cs typeface="+mn-lt"/>
              </a:rPr>
              <a:t> </a:t>
            </a:r>
            <a:r>
              <a:rPr lang="hr-HR" sz="1400" err="1">
                <a:solidFill>
                  <a:srgbClr val="003A6D"/>
                </a:solidFill>
                <a:latin typeface="Arial"/>
                <a:ea typeface="+mn-lt"/>
                <a:cs typeface="+mn-lt"/>
              </a:rPr>
              <a:t>predictions</a:t>
            </a:r>
            <a:r>
              <a:rPr lang="hr-HR" sz="1400" dirty="0">
                <a:solidFill>
                  <a:srgbClr val="003A6D"/>
                </a:solidFill>
                <a:latin typeface="Arial"/>
                <a:ea typeface="+mn-lt"/>
                <a:cs typeface="+mn-lt"/>
              </a:rPr>
              <a:t> </a:t>
            </a:r>
            <a:r>
              <a:rPr lang="hr-HR" sz="1400" err="1">
                <a:solidFill>
                  <a:srgbClr val="003A6D"/>
                </a:solidFill>
                <a:latin typeface="Arial"/>
                <a:ea typeface="+mn-lt"/>
                <a:cs typeface="+mn-lt"/>
              </a:rPr>
              <a:t>using</a:t>
            </a:r>
            <a:r>
              <a:rPr lang="hr-HR" sz="1400" dirty="0">
                <a:solidFill>
                  <a:srgbClr val="003A6D"/>
                </a:solidFill>
                <a:latin typeface="Arial"/>
                <a:ea typeface="+mn-lt"/>
                <a:cs typeface="+mn-lt"/>
              </a:rPr>
              <a:t> </a:t>
            </a:r>
            <a:r>
              <a:rPr lang="hr-HR" sz="1400" err="1">
                <a:solidFill>
                  <a:srgbClr val="003A6D"/>
                </a:solidFill>
                <a:latin typeface="Arial"/>
                <a:ea typeface="+mn-lt"/>
                <a:cs typeface="+mn-lt"/>
              </a:rPr>
              <a:t>algorithms</a:t>
            </a:r>
            <a:r>
              <a:rPr lang="hr-HR" sz="1400" dirty="0">
                <a:solidFill>
                  <a:srgbClr val="003A6D"/>
                </a:solidFill>
                <a:latin typeface="Arial"/>
                <a:ea typeface="+mn-lt"/>
                <a:cs typeface="+mn-lt"/>
              </a:rPr>
              <a:t> </a:t>
            </a:r>
            <a:r>
              <a:rPr lang="hr-HR" sz="1400" err="1">
                <a:solidFill>
                  <a:srgbClr val="003A6D"/>
                </a:solidFill>
                <a:latin typeface="Arial"/>
                <a:ea typeface="+mn-lt"/>
                <a:cs typeface="+mn-lt"/>
              </a:rPr>
              <a:t>based</a:t>
            </a:r>
            <a:r>
              <a:rPr lang="hr-HR" sz="1400">
                <a:solidFill>
                  <a:srgbClr val="003A6D"/>
                </a:solidFill>
                <a:latin typeface="Arial"/>
                <a:ea typeface="+mn-lt"/>
                <a:cs typeface="+mn-lt"/>
              </a:rPr>
              <a:t> on </a:t>
            </a:r>
            <a:r>
              <a:rPr lang="hr-HR" sz="1400" err="1">
                <a:solidFill>
                  <a:srgbClr val="003A6D"/>
                </a:solidFill>
                <a:latin typeface="Arial"/>
                <a:ea typeface="+mn-lt"/>
                <a:cs typeface="+mn-lt"/>
              </a:rPr>
              <a:t>given</a:t>
            </a:r>
            <a:r>
              <a:rPr lang="hr-HR" sz="1400" dirty="0">
                <a:solidFill>
                  <a:srgbClr val="003A6D"/>
                </a:solidFill>
                <a:latin typeface="Arial"/>
                <a:ea typeface="+mn-lt"/>
                <a:cs typeface="+mn-lt"/>
              </a:rPr>
              <a:t> </a:t>
            </a:r>
            <a:r>
              <a:rPr lang="hr-HR" sz="1400" err="1">
                <a:solidFill>
                  <a:srgbClr val="003A6D"/>
                </a:solidFill>
                <a:latin typeface="Arial"/>
                <a:ea typeface="+mn-lt"/>
                <a:cs typeface="+mn-lt"/>
              </a:rPr>
              <a:t>information</a:t>
            </a:r>
            <a:r>
              <a:rPr lang="hr-HR" sz="1400">
                <a:solidFill>
                  <a:srgbClr val="003A6D"/>
                </a:solidFill>
                <a:latin typeface="Arial"/>
                <a:ea typeface="+mn-lt"/>
                <a:cs typeface="+mn-lt"/>
              </a:rPr>
              <a:t>.</a:t>
            </a:r>
            <a:endParaRPr lang="hr-HR" sz="1400" dirty="0" err="1">
              <a:solidFill>
                <a:srgbClr val="002060"/>
              </a:solidFill>
              <a:latin typeface="Arial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8758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33E748E-DBD0-B246-57D8-D16606B0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181" y="-310611"/>
            <a:ext cx="10515600" cy="1325563"/>
          </a:xfrm>
        </p:spPr>
        <p:txBody>
          <a:bodyPr/>
          <a:lstStyle/>
          <a:p>
            <a:r>
              <a:rPr lang="hr-HR" sz="2500" dirty="0">
                <a:solidFill>
                  <a:srgbClr val="003A6D"/>
                </a:solidFill>
                <a:latin typeface="Oswald"/>
              </a:rPr>
              <a:t>                                                       DATASET OVERVIEW</a:t>
            </a:r>
            <a:endParaRPr lang="sr-Latn-RS" sz="2500">
              <a:latin typeface="Oswald"/>
            </a:endParaRPr>
          </a:p>
        </p:txBody>
      </p:sp>
      <p:pic>
        <p:nvPicPr>
          <p:cNvPr id="4" name="Rezervirano mjesto sadržaja 3" descr="Slika na kojoj se prikazuje tekst, snimka zaslona, zaslon, softver&#10;&#10;Opis je automatski generiran">
            <a:extLst>
              <a:ext uri="{FF2B5EF4-FFF2-40B4-BE49-F238E27FC236}">
                <a16:creationId xmlns:a16="http://schemas.microsoft.com/office/drawing/2014/main" id="{E000F9DB-7234-CAF5-3885-9341F3008D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8793" y="1116244"/>
            <a:ext cx="4543245" cy="1169346"/>
          </a:xfrm>
        </p:spPr>
      </p:pic>
      <p:pic>
        <p:nvPicPr>
          <p:cNvPr id="5" name="Slika 4" descr="Slika na kojoj se prikazuje tekst, račun, Font, algebra&#10;&#10;Opis je automatski generiran">
            <a:extLst>
              <a:ext uri="{FF2B5EF4-FFF2-40B4-BE49-F238E27FC236}">
                <a16:creationId xmlns:a16="http://schemas.microsoft.com/office/drawing/2014/main" id="{B3F994AB-F9DB-E31A-FBC0-2FB67E18EC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374" y="2695576"/>
            <a:ext cx="2266950" cy="1466850"/>
          </a:xfrm>
          <a:prstGeom prst="rect">
            <a:avLst/>
          </a:prstGeo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4E7877FA-CFC7-9582-75EC-5EFF17100D4D}"/>
              </a:ext>
            </a:extLst>
          </p:cNvPr>
          <p:cNvSpPr txBox="1"/>
          <p:nvPr/>
        </p:nvSpPr>
        <p:spPr>
          <a:xfrm>
            <a:off x="236541" y="4558306"/>
            <a:ext cx="595085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hr-HR" sz="200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Basic</a:t>
            </a:r>
            <a:r>
              <a:rPr lang="hr-HR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sz="200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informations</a:t>
            </a:r>
            <a:r>
              <a:rPr lang="hr-HR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sz="200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about</a:t>
            </a:r>
            <a:r>
              <a:rPr lang="hr-HR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sz="200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dataset</a:t>
            </a:r>
            <a:r>
              <a:rPr lang="hr-HR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 </a:t>
            </a:r>
          </a:p>
        </p:txBody>
      </p:sp>
      <p:pic>
        <p:nvPicPr>
          <p:cNvPr id="7" name="Slika 6" descr="Slika na kojoj se prikazuje tekst, snimka zaslona, broj, zaslon&#10;&#10;Opis je automatski generiran">
            <a:extLst>
              <a:ext uri="{FF2B5EF4-FFF2-40B4-BE49-F238E27FC236}">
                <a16:creationId xmlns:a16="http://schemas.microsoft.com/office/drawing/2014/main" id="{7B6ED0BA-37ED-E373-AEFC-A90729BF55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7652" y="2694315"/>
            <a:ext cx="1910961" cy="1469367"/>
          </a:xfrm>
          <a:prstGeom prst="rect">
            <a:avLst/>
          </a:prstGeom>
        </p:spPr>
      </p:pic>
      <p:pic>
        <p:nvPicPr>
          <p:cNvPr id="8" name="Slika 7" descr="Slika na kojoj se prikazuje tekst, snimka zaslona, softver, broj&#10;&#10;Opis je automatski generiran">
            <a:extLst>
              <a:ext uri="{FF2B5EF4-FFF2-40B4-BE49-F238E27FC236}">
                <a16:creationId xmlns:a16="http://schemas.microsoft.com/office/drawing/2014/main" id="{D8FC2F0D-2DCE-44D3-B78A-8A8012F701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3434" y="1118708"/>
            <a:ext cx="6096000" cy="1457564"/>
          </a:xfrm>
          <a:prstGeom prst="rect">
            <a:avLst/>
          </a:prstGeom>
        </p:spPr>
      </p:pic>
      <p:pic>
        <p:nvPicPr>
          <p:cNvPr id="11" name="Slika 10" descr="Slika na kojoj se prikazuje tekst, snimka zaslona, softver, Font&#10;&#10;Opis je automatski generiran">
            <a:extLst>
              <a:ext uri="{FF2B5EF4-FFF2-40B4-BE49-F238E27FC236}">
                <a16:creationId xmlns:a16="http://schemas.microsoft.com/office/drawing/2014/main" id="{E322E534-8E5A-EF38-000B-EC151555F8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3434" y="2824307"/>
            <a:ext cx="6096000" cy="2129536"/>
          </a:xfrm>
          <a:prstGeom prst="rect">
            <a:avLst/>
          </a:prstGeom>
        </p:spPr>
      </p:pic>
      <p:sp>
        <p:nvSpPr>
          <p:cNvPr id="13" name="TekstniOkvir 12">
            <a:extLst>
              <a:ext uri="{FF2B5EF4-FFF2-40B4-BE49-F238E27FC236}">
                <a16:creationId xmlns:a16="http://schemas.microsoft.com/office/drawing/2014/main" id="{AFD914F9-4084-ABC9-2B44-B5D7E072D013}"/>
              </a:ext>
            </a:extLst>
          </p:cNvPr>
          <p:cNvSpPr txBox="1"/>
          <p:nvPr/>
        </p:nvSpPr>
        <p:spPr>
          <a:xfrm>
            <a:off x="5699937" y="5277174"/>
            <a:ext cx="595085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2. Data Integrity  </a:t>
            </a:r>
            <a:endParaRPr lang="sr-Latn-RS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280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Font, crta, snimka zaslona&#10;&#10;Opis je automatski generiran">
            <a:extLst>
              <a:ext uri="{FF2B5EF4-FFF2-40B4-BE49-F238E27FC236}">
                <a16:creationId xmlns:a16="http://schemas.microsoft.com/office/drawing/2014/main" id="{8EB5D7F3-779D-5598-ABEE-59F991CEC5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3773" y="564874"/>
            <a:ext cx="6096000" cy="1150651"/>
          </a:xfr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78863DA1-E372-3E05-62ED-FDF505B1B99D}"/>
              </a:ext>
            </a:extLst>
          </p:cNvPr>
          <p:cNvSpPr txBox="1"/>
          <p:nvPr/>
        </p:nvSpPr>
        <p:spPr>
          <a:xfrm>
            <a:off x="173555" y="2065889"/>
            <a:ext cx="575128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3.  </a:t>
            </a:r>
            <a:r>
              <a:rPr lang="hr-HR" sz="20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Checking</a:t>
            </a:r>
            <a:r>
              <a:rPr lang="hr-HR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sz="20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duplicates</a:t>
            </a:r>
          </a:p>
        </p:txBody>
      </p:sp>
      <p:pic>
        <p:nvPicPr>
          <p:cNvPr id="6" name="Slika 5" descr="Slika na kojoj se prikazuje tekst, snimka zaslona, Font, softver&#10;&#10;Opis je automatski generiran">
            <a:extLst>
              <a:ext uri="{FF2B5EF4-FFF2-40B4-BE49-F238E27FC236}">
                <a16:creationId xmlns:a16="http://schemas.microsoft.com/office/drawing/2014/main" id="{9E93952E-DF4A-2774-AB4A-1B60DB385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773" y="1703717"/>
            <a:ext cx="6096000" cy="3048000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BC4A4B48-2859-0E08-2DE1-6CE68E2BF613}"/>
              </a:ext>
            </a:extLst>
          </p:cNvPr>
          <p:cNvSpPr txBox="1"/>
          <p:nvPr/>
        </p:nvSpPr>
        <p:spPr>
          <a:xfrm>
            <a:off x="6413328" y="5013247"/>
            <a:ext cx="575128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4. </a:t>
            </a:r>
            <a:r>
              <a:rPr lang="hr-HR" sz="20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Cleaning</a:t>
            </a:r>
            <a:endParaRPr lang="sr-Latn-RS" dirty="0" err="1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8" name="Slika 7" descr="Slika na kojoj se prikazuje tekst, snimka zaslona, Font, softver&#10;&#10;Opis je automatski generiran">
            <a:extLst>
              <a:ext uri="{FF2B5EF4-FFF2-40B4-BE49-F238E27FC236}">
                <a16:creationId xmlns:a16="http://schemas.microsoft.com/office/drawing/2014/main" id="{A80C9148-919F-0D4B-1A26-8DD278552B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257020"/>
            <a:ext cx="6096000" cy="1161922"/>
          </a:xfrm>
          <a:prstGeom prst="rect">
            <a:avLst/>
          </a:prstGeom>
        </p:spPr>
      </p:pic>
      <p:sp>
        <p:nvSpPr>
          <p:cNvPr id="9" name="TekstniOkvir 8">
            <a:extLst>
              <a:ext uri="{FF2B5EF4-FFF2-40B4-BE49-F238E27FC236}">
                <a16:creationId xmlns:a16="http://schemas.microsoft.com/office/drawing/2014/main" id="{AEB8D7EF-0F5E-3F3C-DD58-F041C8079DD3}"/>
              </a:ext>
            </a:extLst>
          </p:cNvPr>
          <p:cNvSpPr txBox="1"/>
          <p:nvPr/>
        </p:nvSpPr>
        <p:spPr>
          <a:xfrm>
            <a:off x="1026" y="5703360"/>
            <a:ext cx="575128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5. Info </a:t>
            </a:r>
            <a:r>
              <a:rPr lang="hr-HR" sz="20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after</a:t>
            </a:r>
            <a:r>
              <a:rPr lang="hr-HR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sz="20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performing</a:t>
            </a:r>
            <a:r>
              <a:rPr lang="hr-HR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sz="20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cleaning</a:t>
            </a:r>
            <a:endParaRPr lang="sr-Latn-RS" dirty="0" err="1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261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672AC10-EA6B-0C61-8F71-9E6678335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sz="2500" dirty="0" err="1">
                <a:solidFill>
                  <a:srgbClr val="003A6D"/>
                </a:solidFill>
                <a:latin typeface="Oswald"/>
                <a:ea typeface="+mj-lt"/>
                <a:cs typeface="+mj-lt"/>
              </a:rPr>
              <a:t>Graphical</a:t>
            </a:r>
            <a:r>
              <a:rPr lang="hr-HR" sz="2500" dirty="0">
                <a:solidFill>
                  <a:srgbClr val="003A6D"/>
                </a:solidFill>
                <a:latin typeface="Oswald"/>
                <a:ea typeface="+mj-lt"/>
                <a:cs typeface="+mj-lt"/>
              </a:rPr>
              <a:t> </a:t>
            </a:r>
            <a:r>
              <a:rPr lang="hr-HR" sz="2500" dirty="0" err="1">
                <a:solidFill>
                  <a:srgbClr val="003A6D"/>
                </a:solidFill>
                <a:latin typeface="Oswald"/>
                <a:ea typeface="+mj-lt"/>
                <a:cs typeface="+mj-lt"/>
              </a:rPr>
              <a:t>representation</a:t>
            </a:r>
            <a:r>
              <a:rPr lang="hr-HR" sz="2500" dirty="0">
                <a:solidFill>
                  <a:srgbClr val="003A6D"/>
                </a:solidFill>
                <a:latin typeface="Oswald"/>
                <a:ea typeface="+mj-lt"/>
                <a:cs typeface="+mj-lt"/>
              </a:rPr>
              <a:t> </a:t>
            </a:r>
            <a:r>
              <a:rPr lang="hr-HR" sz="2500" dirty="0" err="1">
                <a:solidFill>
                  <a:srgbClr val="003A6D"/>
                </a:solidFill>
                <a:latin typeface="Oswald"/>
                <a:ea typeface="+mj-lt"/>
                <a:cs typeface="+mj-lt"/>
              </a:rPr>
              <a:t>and</a:t>
            </a:r>
            <a:r>
              <a:rPr lang="hr-HR" sz="2500" dirty="0">
                <a:solidFill>
                  <a:srgbClr val="003A6D"/>
                </a:solidFill>
                <a:latin typeface="Oswald"/>
                <a:ea typeface="+mj-lt"/>
                <a:cs typeface="+mj-lt"/>
              </a:rPr>
              <a:t> </a:t>
            </a:r>
            <a:r>
              <a:rPr lang="hr-HR" sz="2500" dirty="0" err="1">
                <a:solidFill>
                  <a:srgbClr val="003A6D"/>
                </a:solidFill>
                <a:latin typeface="Oswald"/>
                <a:ea typeface="+mj-lt"/>
                <a:cs typeface="+mj-lt"/>
              </a:rPr>
              <a:t>Plots</a:t>
            </a:r>
            <a:endParaRPr lang="sr-Latn-RS" dirty="0" err="1">
              <a:latin typeface="Oswald"/>
            </a:endParaRPr>
          </a:p>
          <a:p>
            <a:endParaRPr lang="hr-HR" dirty="0"/>
          </a:p>
        </p:txBody>
      </p:sp>
      <p:pic>
        <p:nvPicPr>
          <p:cNvPr id="4" name="Rezervirano mjesto sadržaja 3" descr="Slika na kojoj se prikazuje tekst, snimka zaslona, dijagram, Trokut&#10;&#10;Opis je automatski generiran">
            <a:extLst>
              <a:ext uri="{FF2B5EF4-FFF2-40B4-BE49-F238E27FC236}">
                <a16:creationId xmlns:a16="http://schemas.microsoft.com/office/drawing/2014/main" id="{974BED5D-547B-5C0F-4B49-7361C7A98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906" y="1242396"/>
            <a:ext cx="6096000" cy="3763757"/>
          </a:xfr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4901961E-7535-1582-D86E-585F35A80D29}"/>
              </a:ext>
            </a:extLst>
          </p:cNvPr>
          <p:cNvSpPr txBox="1"/>
          <p:nvPr/>
        </p:nvSpPr>
        <p:spPr>
          <a:xfrm>
            <a:off x="192532" y="5419014"/>
            <a:ext cx="561560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Distribution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of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Scores</a:t>
            </a:r>
            <a:endParaRPr lang="sr-Latn-RS">
              <a:solidFill>
                <a:schemeClr val="tx2">
                  <a:lumMod val="90000"/>
                  <a:lumOff val="10000"/>
                </a:schemeClr>
              </a:solidFill>
              <a:latin typeface="Oswald"/>
            </a:endParaRPr>
          </a:p>
        </p:txBody>
      </p:sp>
      <p:pic>
        <p:nvPicPr>
          <p:cNvPr id="6" name="Slika 5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19E3576C-43D6-0CD3-8D6E-A574AB257B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2302" y="1038912"/>
            <a:ext cx="5377132" cy="2810480"/>
          </a:xfrm>
          <a:prstGeom prst="rect">
            <a:avLst/>
          </a:prstGeom>
        </p:spPr>
      </p:pic>
      <p:pic>
        <p:nvPicPr>
          <p:cNvPr id="7" name="Slika 6" descr="Slika na kojoj se prikazuje tekst, snimka zaslona, Font, dijagram&#10;&#10;Opis je automatski generiran">
            <a:extLst>
              <a:ext uri="{FF2B5EF4-FFF2-40B4-BE49-F238E27FC236}">
                <a16:creationId xmlns:a16="http://schemas.microsoft.com/office/drawing/2014/main" id="{F01D2939-D23B-74B2-A352-3DF162E5D7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2462" y="4004241"/>
            <a:ext cx="4902680" cy="2832053"/>
          </a:xfrm>
          <a:prstGeom prst="rect">
            <a:avLst/>
          </a:prstGeo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0D5B1516-F40F-BCF7-A9C8-6B1BEC39E814}"/>
              </a:ext>
            </a:extLst>
          </p:cNvPr>
          <p:cNvSpPr txBox="1"/>
          <p:nvPr/>
        </p:nvSpPr>
        <p:spPr>
          <a:xfrm>
            <a:off x="9106493" y="6454184"/>
            <a:ext cx="561560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Most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Frequent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Words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 ( TOP 10) 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637582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dijagram, radnja&#10;&#10;Opis je automatski generiran">
            <a:extLst>
              <a:ext uri="{FF2B5EF4-FFF2-40B4-BE49-F238E27FC236}">
                <a16:creationId xmlns:a16="http://schemas.microsoft.com/office/drawing/2014/main" id="{BF89F081-D723-A189-8B46-B4BC8BD5F1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7547" y="261606"/>
            <a:ext cx="6096000" cy="3827529"/>
          </a:xfr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20A0E585-C2F4-F824-2B34-B4DFA1E1D320}"/>
              </a:ext>
            </a:extLst>
          </p:cNvPr>
          <p:cNvSpPr txBox="1"/>
          <p:nvPr/>
        </p:nvSpPr>
        <p:spPr>
          <a:xfrm>
            <a:off x="298173" y="4439478"/>
            <a:ext cx="6096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Distribution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 </a:t>
            </a:r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of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 </a:t>
            </a:r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Rewiews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 </a:t>
            </a:r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Over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 </a:t>
            </a:r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the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 </a:t>
            </a:r>
            <a:r>
              <a:rPr lang="hr-HR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Years</a:t>
            </a:r>
            <a:endParaRPr lang="hr-HR" dirty="0">
              <a:solidFill>
                <a:schemeClr val="tx2">
                  <a:lumMod val="90000"/>
                  <a:lumOff val="10000"/>
                </a:schemeClr>
              </a:solidFill>
              <a:latin typeface="Oswald"/>
            </a:endParaRPr>
          </a:p>
        </p:txBody>
      </p:sp>
      <p:pic>
        <p:nvPicPr>
          <p:cNvPr id="8" name="Slika 7" descr="Slika na kojoj se prikazuje tekst, snimka zaslona, softver, broj&#10;&#10;Opis je automatski generiran">
            <a:extLst>
              <a:ext uri="{FF2B5EF4-FFF2-40B4-BE49-F238E27FC236}">
                <a16:creationId xmlns:a16="http://schemas.microsoft.com/office/drawing/2014/main" id="{12E59942-1F60-9C2B-FA0D-7148B02B9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2378" y="475434"/>
            <a:ext cx="4514491" cy="2945398"/>
          </a:xfrm>
          <a:prstGeom prst="rect">
            <a:avLst/>
          </a:prstGeom>
        </p:spPr>
      </p:pic>
      <p:sp>
        <p:nvSpPr>
          <p:cNvPr id="9" name="TekstniOkvir 8">
            <a:extLst>
              <a:ext uri="{FF2B5EF4-FFF2-40B4-BE49-F238E27FC236}">
                <a16:creationId xmlns:a16="http://schemas.microsoft.com/office/drawing/2014/main" id="{C3D3529A-5549-C73F-7583-0A1EF6257467}"/>
              </a:ext>
            </a:extLst>
          </p:cNvPr>
          <p:cNvSpPr txBox="1"/>
          <p:nvPr/>
        </p:nvSpPr>
        <p:spPr>
          <a:xfrm>
            <a:off x="6868625" y="4266949"/>
            <a:ext cx="13946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Top 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</a:rPr>
              <a:t>products</a:t>
            </a:r>
          </a:p>
        </p:txBody>
      </p:sp>
    </p:spTree>
    <p:extLst>
      <p:ext uri="{BB962C8B-B14F-4D97-AF65-F5344CB8AC3E}">
        <p14:creationId xmlns:p14="http://schemas.microsoft.com/office/powerpoint/2010/main" val="2043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 descr="Slika na kojoj se prikazuje tekst, snimka zaslona, Font&#10;&#10;Opis je automatski generiran">
            <a:extLst>
              <a:ext uri="{FF2B5EF4-FFF2-40B4-BE49-F238E27FC236}">
                <a16:creationId xmlns:a16="http://schemas.microsoft.com/office/drawing/2014/main" id="{7AD15401-4C3A-429F-F0E5-79328950F3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396" y="377193"/>
            <a:ext cx="6096000" cy="1756049"/>
          </a:xfrm>
        </p:spPr>
      </p:pic>
      <p:pic>
        <p:nvPicPr>
          <p:cNvPr id="5" name="Slika 4" descr="Slika na kojoj se prikazuje tekst, snimka zaslona, broj, Font&#10;&#10;Opis je automatski generiran">
            <a:extLst>
              <a:ext uri="{FF2B5EF4-FFF2-40B4-BE49-F238E27FC236}">
                <a16:creationId xmlns:a16="http://schemas.microsoft.com/office/drawing/2014/main" id="{B16DDA43-23A5-E192-6DA0-69ACD465FD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8981" y="2332676"/>
            <a:ext cx="6096000" cy="3457855"/>
          </a:xfrm>
          <a:prstGeom prst="rect">
            <a:avLst/>
          </a:prstGeo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88664F3A-EF9E-FD6F-7257-E3E18135668C}"/>
              </a:ext>
            </a:extLst>
          </p:cNvPr>
          <p:cNvSpPr txBox="1"/>
          <p:nvPr/>
        </p:nvSpPr>
        <p:spPr>
          <a:xfrm>
            <a:off x="463826" y="5300870"/>
            <a:ext cx="44891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Top 10 products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by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number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of</a:t>
            </a:r>
            <a:r>
              <a:rPr lang="hr-HR" dirty="0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 </a:t>
            </a:r>
            <a:r>
              <a:rPr lang="hr-HR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Oswald"/>
                <a:ea typeface="+mn-lt"/>
                <a:cs typeface="+mn-lt"/>
              </a:rPr>
              <a:t>reviews</a:t>
            </a:r>
            <a:endParaRPr lang="sr-Latn-RS" dirty="0" err="1">
              <a:solidFill>
                <a:schemeClr val="tx2">
                  <a:lumMod val="90000"/>
                  <a:lumOff val="10000"/>
                </a:schemeClr>
              </a:solidFill>
              <a:latin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14493667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Široki zaslon</PresentationFormat>
  <Paragraphs>0</Paragraphs>
  <Slides>38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Naslovi slajdova</vt:lpstr>
      </vt:variant>
      <vt:variant>
        <vt:i4>38</vt:i4>
      </vt:variant>
    </vt:vector>
  </HeadingPairs>
  <TitlesOfParts>
    <vt:vector size="39" baseType="lpstr">
      <vt:lpstr>Tema sustava Office</vt:lpstr>
      <vt:lpstr>Exploratory Data Analysis on Amazon Fine Food Reviews</vt:lpstr>
      <vt:lpstr>INTRODUCTION</vt:lpstr>
      <vt:lpstr>                                                       METHODOLOGY STEPS</vt:lpstr>
      <vt:lpstr>                                                     LITERATURE REVIEW</vt:lpstr>
      <vt:lpstr>                                                       DATASET OVERVIEW</vt:lpstr>
      <vt:lpstr>PowerPoint prezentacija</vt:lpstr>
      <vt:lpstr>Graphical representation and Plots 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PRODUCT ANALYSIS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Machine Learning and Data Analysis</vt:lpstr>
      <vt:lpstr>Decision Tree Classifier (DTC) </vt:lpstr>
      <vt:lpstr>Naive Bayes Theorem</vt:lpstr>
      <vt:lpstr>Linear Regression</vt:lpstr>
      <vt:lpstr>Mean square error and R*2 score</vt:lpstr>
      <vt:lpstr>kNN </vt:lpstr>
      <vt:lpstr>Logistic Regression</vt:lpstr>
      <vt:lpstr>CLUSTERING :  </vt:lpstr>
      <vt:lpstr>KMedoids</vt:lpstr>
      <vt:lpstr>BIRCH</vt:lpstr>
      <vt:lpstr>The DBSCAN (Density-Based Spatial Clustering of Applications with Noise)</vt:lpstr>
      <vt:lpstr>AdaBoost and Random Forest</vt:lpstr>
      <vt:lpstr>PowerPoint prezentacija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prezentacija</dc:title>
  <dc:creator/>
  <cp:lastModifiedBy/>
  <cp:revision>828</cp:revision>
  <dcterms:created xsi:type="dcterms:W3CDTF">2024-06-15T12:24:15Z</dcterms:created>
  <dcterms:modified xsi:type="dcterms:W3CDTF">2024-06-18T17:50:06Z</dcterms:modified>
</cp:coreProperties>
</file>

<file path=docProps/thumbnail.jpeg>
</file>